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0"/>
  </p:notesMasterIdLst>
  <p:sldIdLst>
    <p:sldId id="256" r:id="rId2"/>
    <p:sldId id="257" r:id="rId3"/>
    <p:sldId id="258" r:id="rId4"/>
    <p:sldId id="285" r:id="rId5"/>
    <p:sldId id="286" r:id="rId6"/>
    <p:sldId id="287" r:id="rId7"/>
    <p:sldId id="289" r:id="rId8"/>
    <p:sldId id="288" r:id="rId9"/>
    <p:sldId id="275" r:id="rId10"/>
    <p:sldId id="260" r:id="rId11"/>
    <p:sldId id="290" r:id="rId12"/>
    <p:sldId id="291" r:id="rId13"/>
    <p:sldId id="292" r:id="rId14"/>
    <p:sldId id="293" r:id="rId15"/>
    <p:sldId id="294" r:id="rId16"/>
    <p:sldId id="261" r:id="rId17"/>
    <p:sldId id="295" r:id="rId18"/>
    <p:sldId id="296" r:id="rId19"/>
    <p:sldId id="262" r:id="rId20"/>
    <p:sldId id="297" r:id="rId21"/>
    <p:sldId id="298" r:id="rId22"/>
    <p:sldId id="263" r:id="rId23"/>
    <p:sldId id="299" r:id="rId24"/>
    <p:sldId id="300" r:id="rId25"/>
    <p:sldId id="301" r:id="rId26"/>
    <p:sldId id="302" r:id="rId27"/>
    <p:sldId id="264" r:id="rId28"/>
    <p:sldId id="265" r:id="rId29"/>
    <p:sldId id="266" r:id="rId30"/>
    <p:sldId id="303" r:id="rId31"/>
    <p:sldId id="304" r:id="rId32"/>
    <p:sldId id="305" r:id="rId33"/>
    <p:sldId id="306" r:id="rId34"/>
    <p:sldId id="307" r:id="rId35"/>
    <p:sldId id="308" r:id="rId36"/>
    <p:sldId id="267" r:id="rId37"/>
    <p:sldId id="276" r:id="rId38"/>
    <p:sldId id="277" r:id="rId39"/>
    <p:sldId id="268" r:id="rId40"/>
    <p:sldId id="309" r:id="rId41"/>
    <p:sldId id="310" r:id="rId42"/>
    <p:sldId id="269" r:id="rId43"/>
    <p:sldId id="270" r:id="rId44"/>
    <p:sldId id="311" r:id="rId45"/>
    <p:sldId id="312" r:id="rId46"/>
    <p:sldId id="271" r:id="rId47"/>
    <p:sldId id="313" r:id="rId48"/>
    <p:sldId id="314" r:id="rId49"/>
    <p:sldId id="315" r:id="rId50"/>
    <p:sldId id="316" r:id="rId51"/>
    <p:sldId id="317" r:id="rId52"/>
    <p:sldId id="318" r:id="rId53"/>
    <p:sldId id="319" r:id="rId54"/>
    <p:sldId id="320" r:id="rId55"/>
    <p:sldId id="321" r:id="rId56"/>
    <p:sldId id="322" r:id="rId57"/>
    <p:sldId id="278" r:id="rId58"/>
    <p:sldId id="272" r:id="rId59"/>
    <p:sldId id="273" r:id="rId60"/>
    <p:sldId id="323" r:id="rId61"/>
    <p:sldId id="324" r:id="rId62"/>
    <p:sldId id="274" r:id="rId63"/>
    <p:sldId id="279" r:id="rId64"/>
    <p:sldId id="280" r:id="rId65"/>
    <p:sldId id="281" r:id="rId66"/>
    <p:sldId id="282" r:id="rId67"/>
    <p:sldId id="283" r:id="rId68"/>
    <p:sldId id="284"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20" autoAdjust="0"/>
    <p:restoredTop sz="94684" autoAdjust="0"/>
  </p:normalViewPr>
  <p:slideViewPr>
    <p:cSldViewPr>
      <p:cViewPr varScale="1">
        <p:scale>
          <a:sx n="93" d="100"/>
          <a:sy n="93" d="100"/>
        </p:scale>
        <p:origin x="-206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7E2F32-95DC-448E-967C-5BAA11E367CA}" type="datetimeFigureOut">
              <a:rPr lang="en-US" smtClean="0"/>
              <a:pPr/>
              <a:t>5/23/2010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95F356-FF09-40D5-83CE-021539FE133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95F356-FF09-40D5-83CE-021539FE1332}"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95F356-FF09-40D5-83CE-021539FE1332}"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2E2BA942-58F5-4E30-A984-5CAEA1362DB5}" type="datetimeFigureOut">
              <a:rPr lang="en-US" smtClean="0"/>
              <a:pPr/>
              <a:t>5/23/2010</a:t>
            </a:fld>
            <a:endParaRPr lang="en-US" dirty="0"/>
          </a:p>
        </p:txBody>
      </p:sp>
      <p:sp>
        <p:nvSpPr>
          <p:cNvPr id="16" name="Slide Number Placeholder 15"/>
          <p:cNvSpPr>
            <a:spLocks noGrp="1"/>
          </p:cNvSpPr>
          <p:nvPr>
            <p:ph type="sldNum" sz="quarter" idx="11"/>
          </p:nvPr>
        </p:nvSpPr>
        <p:spPr/>
        <p:txBody>
          <a:bodyPr/>
          <a:lstStyle/>
          <a:p>
            <a:fld id="{B0ABEA4C-34E1-4AF6-8608-B28443D9FB3A}"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2BA942-58F5-4E30-A984-5CAEA1362DB5}" type="datetimeFigureOut">
              <a:rPr lang="en-US" smtClean="0"/>
              <a:pPr/>
              <a:t>5/23/2010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ABEA4C-34E1-4AF6-8608-B28443D9FB3A}" type="slidenum">
              <a:rPr lang="en-US" smtClean="0"/>
              <a:pPr/>
              <a:t>‹#›</a:t>
            </a:fld>
            <a:endParaRPr lang="en-US"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2BA942-58F5-4E30-A984-5CAEA1362DB5}" type="datetimeFigureOut">
              <a:rPr lang="en-US" smtClean="0"/>
              <a:pPr/>
              <a:t>5/23/2010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ABEA4C-34E1-4AF6-8608-B28443D9FB3A}" type="slidenum">
              <a:rPr lang="en-US" smtClean="0"/>
              <a:pPr/>
              <a:t>‹#›</a:t>
            </a:fld>
            <a:endParaRPr lang="en-US" dirty="0"/>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2E2BA942-58F5-4E30-A984-5CAEA1362DB5}" type="datetimeFigureOut">
              <a:rPr lang="en-US" smtClean="0"/>
              <a:pPr/>
              <a:t>5/23/2010</a:t>
            </a:fld>
            <a:endParaRPr lang="en-US" dirty="0"/>
          </a:p>
        </p:txBody>
      </p:sp>
      <p:sp>
        <p:nvSpPr>
          <p:cNvPr id="15" name="Slide Number Placeholder 14"/>
          <p:cNvSpPr>
            <a:spLocks noGrp="1"/>
          </p:cNvSpPr>
          <p:nvPr>
            <p:ph type="sldNum" sz="quarter" idx="15"/>
          </p:nvPr>
        </p:nvSpPr>
        <p:spPr/>
        <p:txBody>
          <a:bodyPr/>
          <a:lstStyle>
            <a:lvl1pPr algn="ctr">
              <a:defRPr/>
            </a:lvl1pPr>
          </a:lstStyle>
          <a:p>
            <a:fld id="{B0ABEA4C-34E1-4AF6-8608-B28443D9FB3A}"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E2BA942-58F5-4E30-A984-5CAEA1362DB5}" type="datetimeFigureOut">
              <a:rPr lang="en-US" smtClean="0"/>
              <a:pPr/>
              <a:t>5/23/2010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ABEA4C-34E1-4AF6-8608-B28443D9FB3A}"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E2BA942-58F5-4E30-A984-5CAEA1362DB5}" type="datetimeFigureOut">
              <a:rPr lang="en-US" smtClean="0"/>
              <a:pPr/>
              <a:t>5/23/2010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ABEA4C-34E1-4AF6-8608-B28443D9FB3A}"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0ABEA4C-34E1-4AF6-8608-B28443D9FB3A}"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2E2BA942-58F5-4E30-A984-5CAEA1362DB5}" type="datetimeFigureOut">
              <a:rPr lang="en-US" smtClean="0"/>
              <a:pPr/>
              <a:t>5/23/2010</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E2BA942-58F5-4E30-A984-5CAEA1362DB5}" type="datetimeFigureOut">
              <a:rPr lang="en-US" smtClean="0"/>
              <a:pPr/>
              <a:t>5/23/2010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0ABEA4C-34E1-4AF6-8608-B28443D9FB3A}"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2BA942-58F5-4E30-A984-5CAEA1362DB5}" type="datetimeFigureOut">
              <a:rPr lang="en-US" smtClean="0"/>
              <a:pPr/>
              <a:t>5/23/2010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0ABEA4C-34E1-4AF6-8608-B28443D9FB3A}" type="slidenum">
              <a:rPr lang="en-US" smtClean="0"/>
              <a:pPr/>
              <a:t>‹#›</a:t>
            </a:fld>
            <a:endParaRPr lang="en-US" dirty="0"/>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2E2BA942-58F5-4E30-A984-5CAEA1362DB5}" type="datetimeFigureOut">
              <a:rPr lang="en-US" smtClean="0"/>
              <a:pPr/>
              <a:t>5/23/2010</a:t>
            </a:fld>
            <a:endParaRPr lang="en-US" dirty="0"/>
          </a:p>
        </p:txBody>
      </p:sp>
      <p:sp>
        <p:nvSpPr>
          <p:cNvPr id="9" name="Slide Number Placeholder 8"/>
          <p:cNvSpPr>
            <a:spLocks noGrp="1"/>
          </p:cNvSpPr>
          <p:nvPr>
            <p:ph type="sldNum" sz="quarter" idx="15"/>
          </p:nvPr>
        </p:nvSpPr>
        <p:spPr/>
        <p:txBody>
          <a:bodyPr/>
          <a:lstStyle/>
          <a:p>
            <a:fld id="{B0ABEA4C-34E1-4AF6-8608-B28443D9FB3A}"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2E2BA942-58F5-4E30-A984-5CAEA1362DB5}" type="datetimeFigureOut">
              <a:rPr lang="en-US" smtClean="0"/>
              <a:pPr/>
              <a:t>5/23/2010</a:t>
            </a:fld>
            <a:endParaRPr lang="en-US" dirty="0"/>
          </a:p>
        </p:txBody>
      </p:sp>
      <p:sp>
        <p:nvSpPr>
          <p:cNvPr id="9" name="Slide Number Placeholder 8"/>
          <p:cNvSpPr>
            <a:spLocks noGrp="1"/>
          </p:cNvSpPr>
          <p:nvPr>
            <p:ph type="sldNum" sz="quarter" idx="11"/>
          </p:nvPr>
        </p:nvSpPr>
        <p:spPr/>
        <p:txBody>
          <a:bodyPr/>
          <a:lstStyle/>
          <a:p>
            <a:fld id="{B0ABEA4C-34E1-4AF6-8608-B28443D9FB3A}"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2E2BA942-58F5-4E30-A984-5CAEA1362DB5}" type="datetimeFigureOut">
              <a:rPr lang="en-US" smtClean="0"/>
              <a:pPr/>
              <a:t>5/23/2010</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0ABEA4C-34E1-4AF6-8608-B28443D9FB3A}"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fade/>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2.xml"/><Relationship Id="rId7" Type="http://schemas.openxmlformats.org/officeDocument/2006/relationships/slide" Target="slide2.xml"/><Relationship Id="rId2" Type="http://schemas.openxmlformats.org/officeDocument/2006/relationships/slide" Target="slide11.xml"/><Relationship Id="rId1" Type="http://schemas.openxmlformats.org/officeDocument/2006/relationships/slideLayout" Target="../slideLayouts/slideLayout4.xml"/><Relationship Id="rId6" Type="http://schemas.openxmlformats.org/officeDocument/2006/relationships/slide" Target="slide15.xml"/><Relationship Id="rId5" Type="http://schemas.openxmlformats.org/officeDocument/2006/relationships/slide" Target="slide14.xml"/><Relationship Id="rId4" Type="http://schemas.openxmlformats.org/officeDocument/2006/relationships/slide" Target="slide13.xml"/></Relationships>
</file>

<file path=ppt/slides/_rels/slide1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17.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20.xml"/><Relationship Id="rId1" Type="http://schemas.openxmlformats.org/officeDocument/2006/relationships/slideLayout" Target="../slideLayouts/slideLayout4.xml"/><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slide" Target="slide22.xml"/><Relationship Id="rId13" Type="http://schemas.openxmlformats.org/officeDocument/2006/relationships/slide" Target="slide37.xml"/><Relationship Id="rId18" Type="http://schemas.openxmlformats.org/officeDocument/2006/relationships/slide" Target="slide46.xml"/><Relationship Id="rId26" Type="http://schemas.openxmlformats.org/officeDocument/2006/relationships/slide" Target="slide66.xml"/><Relationship Id="rId3" Type="http://schemas.openxmlformats.org/officeDocument/2006/relationships/slide" Target="slide3.xml"/><Relationship Id="rId21" Type="http://schemas.openxmlformats.org/officeDocument/2006/relationships/slide" Target="slide59.xml"/><Relationship Id="rId7" Type="http://schemas.openxmlformats.org/officeDocument/2006/relationships/slide" Target="slide19.xml"/><Relationship Id="rId12" Type="http://schemas.openxmlformats.org/officeDocument/2006/relationships/slide" Target="slide36.xml"/><Relationship Id="rId17" Type="http://schemas.openxmlformats.org/officeDocument/2006/relationships/slide" Target="slide43.xml"/><Relationship Id="rId25" Type="http://schemas.openxmlformats.org/officeDocument/2006/relationships/slide" Target="slide65.xml"/><Relationship Id="rId2" Type="http://schemas.openxmlformats.org/officeDocument/2006/relationships/slideLayout" Target="../slideLayouts/slideLayout4.xml"/><Relationship Id="rId16" Type="http://schemas.openxmlformats.org/officeDocument/2006/relationships/slide" Target="slide42.xml"/><Relationship Id="rId20" Type="http://schemas.openxmlformats.org/officeDocument/2006/relationships/slide" Target="slide58.xml"/><Relationship Id="rId29" Type="http://schemas.openxmlformats.org/officeDocument/2006/relationships/image" Target="../media/image3.png"/><Relationship Id="rId1" Type="http://schemas.openxmlformats.org/officeDocument/2006/relationships/audio" Target="file:///C:\Users\Jordan\Music\Vince%20Guaraldi\A%20Charlie%20Brown%20Christmas\04%20Linus%20and%20Lucy.wma" TargetMode="External"/><Relationship Id="rId6" Type="http://schemas.openxmlformats.org/officeDocument/2006/relationships/slide" Target="slide16.xml"/><Relationship Id="rId11" Type="http://schemas.openxmlformats.org/officeDocument/2006/relationships/slide" Target="slide29.xml"/><Relationship Id="rId24" Type="http://schemas.openxmlformats.org/officeDocument/2006/relationships/slide" Target="slide64.xml"/><Relationship Id="rId5" Type="http://schemas.openxmlformats.org/officeDocument/2006/relationships/slide" Target="slide10.xml"/><Relationship Id="rId15" Type="http://schemas.openxmlformats.org/officeDocument/2006/relationships/slide" Target="slide39.xml"/><Relationship Id="rId23" Type="http://schemas.openxmlformats.org/officeDocument/2006/relationships/slide" Target="slide63.xml"/><Relationship Id="rId28" Type="http://schemas.openxmlformats.org/officeDocument/2006/relationships/slide" Target="slide68.xml"/><Relationship Id="rId10" Type="http://schemas.openxmlformats.org/officeDocument/2006/relationships/slide" Target="slide28.xml"/><Relationship Id="rId19" Type="http://schemas.openxmlformats.org/officeDocument/2006/relationships/slide" Target="slide57.xml"/><Relationship Id="rId4" Type="http://schemas.openxmlformats.org/officeDocument/2006/relationships/slide" Target="slide9.xml"/><Relationship Id="rId9" Type="http://schemas.openxmlformats.org/officeDocument/2006/relationships/slide" Target="slide27.xml"/><Relationship Id="rId14" Type="http://schemas.openxmlformats.org/officeDocument/2006/relationships/slide" Target="slide38.xml"/><Relationship Id="rId22" Type="http://schemas.openxmlformats.org/officeDocument/2006/relationships/slide" Target="slide62.xml"/><Relationship Id="rId27" Type="http://schemas.openxmlformats.org/officeDocument/2006/relationships/slide" Target="slide67.xml"/></Relationships>
</file>

<file path=ppt/slides/_rels/slide20.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23.xml"/><Relationship Id="rId7"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slide" Target="slide26.xml"/><Relationship Id="rId5" Type="http://schemas.openxmlformats.org/officeDocument/2006/relationships/slide" Target="slide25.xml"/><Relationship Id="rId4" Type="http://schemas.openxmlformats.org/officeDocument/2006/relationships/slide" Target="slide24.xml"/></Relationships>
</file>

<file path=ppt/slides/_rels/slide23.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slide" Target="slide31.xml"/><Relationship Id="rId7" Type="http://schemas.openxmlformats.org/officeDocument/2006/relationships/slide" Target="slide35.xml"/><Relationship Id="rId2" Type="http://schemas.openxmlformats.org/officeDocument/2006/relationships/slide" Target="slide30.xml"/><Relationship Id="rId1" Type="http://schemas.openxmlformats.org/officeDocument/2006/relationships/slideLayout" Target="../slideLayouts/slideLayout4.xml"/><Relationship Id="rId6" Type="http://schemas.openxmlformats.org/officeDocument/2006/relationships/slide" Target="slide34.xml"/><Relationship Id="rId5" Type="http://schemas.openxmlformats.org/officeDocument/2006/relationships/slide" Target="slide33.xml"/><Relationship Id="rId4" Type="http://schemas.openxmlformats.org/officeDocument/2006/relationships/slide" Target="slide32.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slide" Target="slide2.xml"/><Relationship Id="rId2" Type="http://schemas.openxmlformats.org/officeDocument/2006/relationships/slide" Target="slide4.xml"/><Relationship Id="rId1" Type="http://schemas.openxmlformats.org/officeDocument/2006/relationships/slideLayout" Target="../slideLayouts/slideLayout4.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6.xml"/></Relationships>
</file>

<file path=ppt/slides/_rels/slide30.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slide" Target="slide40.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slide" Target="slide44.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44.xml.rels><?xml version="1.0" encoding="UTF-8" standalone="yes"?>
<Relationships xmlns="http://schemas.openxmlformats.org/package/2006/relationships"><Relationship Id="rId2" Type="http://schemas.openxmlformats.org/officeDocument/2006/relationships/slide" Target="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 Target="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slide" Target="slide52.xml"/><Relationship Id="rId3" Type="http://schemas.openxmlformats.org/officeDocument/2006/relationships/slide" Target="slide48.xml"/><Relationship Id="rId7" Type="http://schemas.openxmlformats.org/officeDocument/2006/relationships/slide" Target="slide51.xml"/><Relationship Id="rId2" Type="http://schemas.openxmlformats.org/officeDocument/2006/relationships/slide" Target="slide47.xml"/><Relationship Id="rId1" Type="http://schemas.openxmlformats.org/officeDocument/2006/relationships/slideLayout" Target="../slideLayouts/slideLayout4.xml"/><Relationship Id="rId6" Type="http://schemas.openxmlformats.org/officeDocument/2006/relationships/slide" Target="slide49.xml"/><Relationship Id="rId11" Type="http://schemas.openxmlformats.org/officeDocument/2006/relationships/slide" Target="slide2.xml"/><Relationship Id="rId5" Type="http://schemas.openxmlformats.org/officeDocument/2006/relationships/slide" Target="slide56.xml"/><Relationship Id="rId10" Type="http://schemas.openxmlformats.org/officeDocument/2006/relationships/slide" Target="slide54.xml"/><Relationship Id="rId4" Type="http://schemas.openxmlformats.org/officeDocument/2006/relationships/slide" Target="slide55.xml"/><Relationship Id="rId9" Type="http://schemas.openxmlformats.org/officeDocument/2006/relationships/slide" Target="slide53.xml"/></Relationships>
</file>

<file path=ppt/slides/_rels/slide47.xml.rels><?xml version="1.0" encoding="UTF-8" standalone="yes"?>
<Relationships xmlns="http://schemas.openxmlformats.org/package/2006/relationships"><Relationship Id="rId2" Type="http://schemas.openxmlformats.org/officeDocument/2006/relationships/slide" Target="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 Target="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 Target="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 Target="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 Target="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 Target="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 Target="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 Target="slide4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 Target="slide4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 Target="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smtClean="0"/>
          </a:p>
          <a:p>
            <a:endParaRPr lang="en-US" dirty="0" smtClean="0"/>
          </a:p>
          <a:p>
            <a:r>
              <a:rPr lang="en-US" dirty="0" smtClean="0">
                <a:solidFill>
                  <a:schemeClr val="bg2">
                    <a:lumMod val="50000"/>
                  </a:schemeClr>
                </a:solidFill>
                <a:effectLst>
                  <a:outerShdw blurRad="38100" dist="38100" dir="2700000" algn="tl">
                    <a:srgbClr val="000000">
                      <a:alpha val="43137"/>
                    </a:srgbClr>
                  </a:outerShdw>
                </a:effectLst>
              </a:rPr>
              <a:t>Jacob Stehle</a:t>
            </a:r>
            <a:endParaRPr lang="en-US" dirty="0">
              <a:solidFill>
                <a:schemeClr val="bg2">
                  <a:lumMod val="50000"/>
                </a:schemeClr>
              </a:solidFill>
              <a:effectLst>
                <a:outerShdw blurRad="38100" dist="38100" dir="2700000" algn="tl">
                  <a:srgbClr val="000000">
                    <a:alpha val="43137"/>
                  </a:srgbClr>
                </a:outerShdw>
              </a:effectLst>
            </a:endParaRPr>
          </a:p>
        </p:txBody>
      </p:sp>
      <p:sp>
        <p:nvSpPr>
          <p:cNvPr id="2" name="Title 1"/>
          <p:cNvSpPr>
            <a:spLocks noGrp="1"/>
          </p:cNvSpPr>
          <p:nvPr>
            <p:ph type="ctrTitle"/>
          </p:nvPr>
        </p:nvSpPr>
        <p:spPr/>
        <p:txBody>
          <a:bodyPr/>
          <a:lstStyle/>
          <a:p>
            <a:r>
              <a:rPr lang="en-US" dirty="0" smtClean="0">
                <a:solidFill>
                  <a:schemeClr val="bg1"/>
                </a:solidFill>
              </a:rPr>
              <a:t>Literary Language Terms</a:t>
            </a:r>
            <a:endParaRPr lang="en-US" dirty="0">
              <a:solidFill>
                <a:schemeClr val="bg1"/>
              </a:solidFill>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C’s</a:t>
            </a:r>
            <a:endParaRPr lang="en-US" sz="8000" dirty="0"/>
          </a:p>
        </p:txBody>
      </p:sp>
      <p:sp>
        <p:nvSpPr>
          <p:cNvPr id="3" name="Content Placeholder 2"/>
          <p:cNvSpPr>
            <a:spLocks noGrp="1"/>
          </p:cNvSpPr>
          <p:nvPr>
            <p:ph sz="half" idx="1"/>
          </p:nvPr>
        </p:nvSpPr>
        <p:spPr/>
        <p:txBody>
          <a:bodyPr>
            <a:normAutofit fontScale="92500" lnSpcReduction="10000"/>
          </a:bodyPr>
          <a:lstStyle/>
          <a:p>
            <a:r>
              <a:rPr lang="en-US" dirty="0" smtClean="0">
                <a:hlinkClick r:id="rId2" action="ppaction://hlinksldjump"/>
              </a:rPr>
              <a:t>Character</a:t>
            </a:r>
            <a:endParaRPr lang="en-US" dirty="0" smtClean="0"/>
          </a:p>
          <a:p>
            <a:endParaRPr lang="en-US" dirty="0" smtClean="0"/>
          </a:p>
          <a:p>
            <a:r>
              <a:rPr lang="en-US" dirty="0" smtClean="0">
                <a:hlinkClick r:id="rId3" action="ppaction://hlinksldjump"/>
              </a:rPr>
              <a:t>Characterization</a:t>
            </a:r>
            <a:endParaRPr lang="en-US" dirty="0" smtClean="0"/>
          </a:p>
          <a:p>
            <a:endParaRPr lang="en-US" dirty="0" smtClean="0"/>
          </a:p>
          <a:p>
            <a:r>
              <a:rPr lang="en-US" dirty="0" smtClean="0">
                <a:hlinkClick r:id="rId4" action="ppaction://hlinksldjump"/>
              </a:rPr>
              <a:t>Cliché</a:t>
            </a:r>
            <a:endParaRPr lang="en-US" dirty="0" smtClean="0"/>
          </a:p>
          <a:p>
            <a:endParaRPr lang="en-US" dirty="0" smtClean="0"/>
          </a:p>
          <a:p>
            <a:pPr>
              <a:buNone/>
            </a:pPr>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hlinkClick r:id="rId5" action="ppaction://hlinksldjump"/>
              </a:rPr>
              <a:t>Climax</a:t>
            </a:r>
            <a:endParaRPr lang="en-US" dirty="0" smtClean="0"/>
          </a:p>
          <a:p>
            <a:endParaRPr lang="en-US" dirty="0" smtClean="0"/>
          </a:p>
          <a:p>
            <a:r>
              <a:rPr lang="en-US" dirty="0" smtClean="0">
                <a:hlinkClick r:id="rId6" action="ppaction://hlinksldjump"/>
              </a:rPr>
              <a:t>Conflict</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7" action="ppaction://hlinksldjump"/>
              </a:rPr>
              <a:t>Home</a:t>
            </a:r>
            <a:endParaRPr lang="en-US" dirty="0" smtClean="0"/>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dirty="0" smtClean="0"/>
              <a:t>The people (or animals, things etc. presented as people) appearing in a literary work</a:t>
            </a:r>
          </a:p>
          <a:p>
            <a:endParaRPr lang="en-US" dirty="0" smtClean="0"/>
          </a:p>
          <a:p>
            <a:pPr>
              <a:buNone/>
            </a:pPr>
            <a:r>
              <a:rPr lang="en-US" dirty="0" smtClean="0">
                <a:solidFill>
                  <a:schemeClr val="bg1"/>
                </a:solidFill>
              </a:rPr>
              <a:t>Hermione is a character in the Harry Potter Series</a:t>
            </a:r>
          </a:p>
          <a:p>
            <a:endParaRPr lang="en-US" dirty="0" smtClean="0"/>
          </a:p>
          <a:p>
            <a:endParaRPr lang="en-US" dirty="0" smtClean="0"/>
          </a:p>
          <a:p>
            <a:endParaRPr lang="en-US" dirty="0" smtClean="0"/>
          </a:p>
          <a:p>
            <a:endParaRPr lang="en-US" dirty="0" smtClean="0"/>
          </a:p>
          <a:p>
            <a:pPr lvl="8"/>
            <a:endParaRPr lang="en-US" dirty="0" smtClean="0"/>
          </a:p>
          <a:p>
            <a:pPr lvl="8"/>
            <a:r>
              <a:rPr lang="en-US" dirty="0" smtClean="0">
                <a:hlinkClick r:id="rId2" action="ppaction://hlinksldjump"/>
              </a:rPr>
              <a:t>Return to the C’s</a:t>
            </a:r>
            <a:endParaRPr lang="en-US" dirty="0" smtClean="0"/>
          </a:p>
          <a:p>
            <a:endParaRPr lang="en-US" dirty="0" smtClean="0"/>
          </a:p>
        </p:txBody>
      </p:sp>
      <p:sp>
        <p:nvSpPr>
          <p:cNvPr id="2" name="Title 1"/>
          <p:cNvSpPr>
            <a:spLocks noGrp="1"/>
          </p:cNvSpPr>
          <p:nvPr>
            <p:ph type="title"/>
          </p:nvPr>
        </p:nvSpPr>
        <p:spPr/>
        <p:txBody>
          <a:bodyPr>
            <a:normAutofit/>
          </a:bodyPr>
          <a:lstStyle/>
          <a:p>
            <a:r>
              <a:rPr lang="en-US" sz="5400" dirty="0" smtClean="0"/>
              <a:t>CHARACTER</a:t>
            </a:r>
            <a:endParaRPr lang="en-US" sz="5400" dirty="0"/>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lnSpcReduction="10000"/>
          </a:bodyPr>
          <a:lstStyle/>
          <a:p>
            <a:r>
              <a:rPr lang="en-US" dirty="0" smtClean="0"/>
              <a:t>The way in which a writer reveals the nature of a character</a:t>
            </a:r>
          </a:p>
          <a:p>
            <a:endParaRPr lang="en-US" dirty="0" smtClean="0"/>
          </a:p>
          <a:p>
            <a:pPr>
              <a:buNone/>
            </a:pPr>
            <a:r>
              <a:rPr lang="en-US" dirty="0" smtClean="0">
                <a:solidFill>
                  <a:schemeClr val="bg1"/>
                </a:solidFill>
              </a:rPr>
              <a:t>In “The Hunger Games,” the author puts the landmarks and resources as tools to help relate to the area where the reader lives. </a:t>
            </a:r>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C’s</a:t>
            </a:r>
            <a:endParaRPr lang="en-US" dirty="0" smtClean="0"/>
          </a:p>
          <a:p>
            <a:pPr lvl="8"/>
            <a:endParaRPr lang="en-US" dirty="0"/>
          </a:p>
        </p:txBody>
      </p:sp>
      <p:sp>
        <p:nvSpPr>
          <p:cNvPr id="2" name="Title 1"/>
          <p:cNvSpPr>
            <a:spLocks noGrp="1"/>
          </p:cNvSpPr>
          <p:nvPr>
            <p:ph type="title"/>
          </p:nvPr>
        </p:nvSpPr>
        <p:spPr/>
        <p:txBody>
          <a:bodyPr>
            <a:normAutofit/>
          </a:bodyPr>
          <a:lstStyle/>
          <a:p>
            <a:r>
              <a:rPr lang="en-US" sz="5400" dirty="0" smtClean="0"/>
              <a:t>CHARACTERIZATION</a:t>
            </a:r>
            <a:endParaRPr lang="en-US" sz="5400" dirty="0"/>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An expression that has lost its power or originality from overuse</a:t>
            </a:r>
          </a:p>
          <a:p>
            <a:endParaRPr lang="en-US" dirty="0" smtClean="0"/>
          </a:p>
          <a:p>
            <a:pPr>
              <a:buNone/>
            </a:pPr>
            <a:r>
              <a:rPr lang="en-US" dirty="0" smtClean="0">
                <a:solidFill>
                  <a:schemeClr val="bg1"/>
                </a:solidFill>
              </a:rPr>
              <a:t>An apple a day, keeps the doctor away</a:t>
            </a:r>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C’s</a:t>
            </a:r>
            <a:endParaRPr lang="en-US" dirty="0" smtClean="0"/>
          </a:p>
          <a:p>
            <a:pPr lvl="8"/>
            <a:endParaRPr lang="en-US" dirty="0"/>
          </a:p>
        </p:txBody>
      </p:sp>
      <p:sp>
        <p:nvSpPr>
          <p:cNvPr id="2" name="Title 1"/>
          <p:cNvSpPr>
            <a:spLocks noGrp="1"/>
          </p:cNvSpPr>
          <p:nvPr>
            <p:ph type="title"/>
          </p:nvPr>
        </p:nvSpPr>
        <p:spPr/>
        <p:txBody>
          <a:bodyPr>
            <a:normAutofit/>
          </a:bodyPr>
          <a:lstStyle/>
          <a:p>
            <a:r>
              <a:rPr lang="en-US" sz="5400" dirty="0" smtClean="0"/>
              <a:t>CLICHÉ</a:t>
            </a:r>
            <a:endParaRPr lang="en-US" sz="5400" dirty="0"/>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The high point of interest of suspense in a story of play</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C’s</a:t>
            </a:r>
            <a:endParaRPr lang="en-US" dirty="0" smtClean="0"/>
          </a:p>
          <a:p>
            <a:pPr lvl="8"/>
            <a:endParaRPr lang="en-US" dirty="0"/>
          </a:p>
        </p:txBody>
      </p:sp>
      <p:sp>
        <p:nvSpPr>
          <p:cNvPr id="2" name="Title 1"/>
          <p:cNvSpPr>
            <a:spLocks noGrp="1"/>
          </p:cNvSpPr>
          <p:nvPr>
            <p:ph type="title"/>
          </p:nvPr>
        </p:nvSpPr>
        <p:spPr/>
        <p:txBody>
          <a:bodyPr>
            <a:normAutofit/>
          </a:bodyPr>
          <a:lstStyle/>
          <a:p>
            <a:r>
              <a:rPr lang="en-US" sz="5400" dirty="0" smtClean="0"/>
              <a:t>CLIMAX</a:t>
            </a:r>
            <a:endParaRPr lang="en-US" sz="5400" dirty="0"/>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Dramatic struggle between two forces in a story</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C’s</a:t>
            </a:r>
            <a:endParaRPr lang="en-US" dirty="0" smtClean="0"/>
          </a:p>
          <a:p>
            <a:pPr lvl="8"/>
            <a:endParaRPr lang="en-US" dirty="0" smtClean="0"/>
          </a:p>
        </p:txBody>
      </p:sp>
      <p:sp>
        <p:nvSpPr>
          <p:cNvPr id="2" name="Title 1"/>
          <p:cNvSpPr>
            <a:spLocks noGrp="1"/>
          </p:cNvSpPr>
          <p:nvPr>
            <p:ph type="title"/>
          </p:nvPr>
        </p:nvSpPr>
        <p:spPr/>
        <p:txBody>
          <a:bodyPr>
            <a:normAutofit/>
          </a:bodyPr>
          <a:lstStyle/>
          <a:p>
            <a:r>
              <a:rPr lang="en-US" sz="5400" dirty="0" smtClean="0"/>
              <a:t>CONFLICT</a:t>
            </a:r>
            <a:endParaRPr lang="en-US" sz="5400" dirty="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D’s</a:t>
            </a:r>
            <a:endParaRPr lang="en-US" sz="8000" dirty="0"/>
          </a:p>
        </p:txBody>
      </p:sp>
      <p:sp>
        <p:nvSpPr>
          <p:cNvPr id="3" name="Content Placeholder 2"/>
          <p:cNvSpPr>
            <a:spLocks noGrp="1"/>
          </p:cNvSpPr>
          <p:nvPr>
            <p:ph sz="half" idx="1"/>
          </p:nvPr>
        </p:nvSpPr>
        <p:spPr/>
        <p:txBody>
          <a:bodyPr/>
          <a:lstStyle/>
          <a:p>
            <a:r>
              <a:rPr lang="en-US" dirty="0" smtClean="0">
                <a:hlinkClick r:id="rId2" action="ppaction://hlinksldjump"/>
              </a:rPr>
              <a:t>Dialect</a:t>
            </a:r>
            <a:endParaRPr lang="en-US" dirty="0"/>
          </a:p>
        </p:txBody>
      </p:sp>
      <p:sp>
        <p:nvSpPr>
          <p:cNvPr id="4" name="Content Placeholder 3"/>
          <p:cNvSpPr>
            <a:spLocks noGrp="1"/>
          </p:cNvSpPr>
          <p:nvPr>
            <p:ph sz="half" idx="2"/>
          </p:nvPr>
        </p:nvSpPr>
        <p:spPr/>
        <p:txBody>
          <a:bodyPr/>
          <a:lstStyle/>
          <a:p>
            <a:r>
              <a:rPr lang="en-US" dirty="0" smtClean="0">
                <a:hlinkClick r:id="rId3" action="ppaction://hlinksldjump"/>
              </a:rPr>
              <a:t>Dialogue</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4" action="ppaction://hlinksldjump"/>
              </a:rPr>
              <a:t>Home</a:t>
            </a:r>
            <a:endParaRPr lang="en-US" dirty="0" smtClean="0"/>
          </a:p>
        </p:txBody>
      </p:sp>
      <p:pic>
        <p:nvPicPr>
          <p:cNvPr id="5" name="Picture 4" descr="lkdjsf.jpg"/>
          <p:cNvPicPr>
            <a:picLocks noChangeAspect="1"/>
          </p:cNvPicPr>
          <p:nvPr/>
        </p:nvPicPr>
        <p:blipFill>
          <a:blip r:embed="rId5" cstate="print"/>
          <a:stretch>
            <a:fillRect/>
          </a:stretch>
        </p:blipFill>
        <p:spPr>
          <a:xfrm>
            <a:off x="838200" y="2514600"/>
            <a:ext cx="3362325" cy="3391819"/>
          </a:xfrm>
          <a:prstGeom prst="rect">
            <a:avLst/>
          </a:prstGeom>
        </p:spPr>
      </p:pic>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Language used that is different from the formal language of an area or region</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D’s</a:t>
            </a:r>
            <a:endParaRPr lang="en-US" dirty="0"/>
          </a:p>
        </p:txBody>
      </p:sp>
      <p:sp>
        <p:nvSpPr>
          <p:cNvPr id="5" name="Title 4"/>
          <p:cNvSpPr>
            <a:spLocks noGrp="1"/>
          </p:cNvSpPr>
          <p:nvPr>
            <p:ph type="title"/>
          </p:nvPr>
        </p:nvSpPr>
        <p:spPr/>
        <p:txBody>
          <a:bodyPr>
            <a:normAutofit/>
          </a:bodyPr>
          <a:lstStyle/>
          <a:p>
            <a:r>
              <a:rPr lang="en-US" sz="5400" dirty="0" smtClean="0"/>
              <a:t>DIALECT</a:t>
            </a:r>
            <a:endParaRPr lang="en-US" sz="5400" dirty="0"/>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Conversation between people in a literary work</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D’s</a:t>
            </a:r>
            <a:endParaRPr lang="en-US" dirty="0" smtClean="0"/>
          </a:p>
          <a:p>
            <a:pPr lvl="8"/>
            <a:endParaRPr lang="en-US" dirty="0"/>
          </a:p>
        </p:txBody>
      </p:sp>
      <p:sp>
        <p:nvSpPr>
          <p:cNvPr id="4" name="Title 3"/>
          <p:cNvSpPr>
            <a:spLocks noGrp="1"/>
          </p:cNvSpPr>
          <p:nvPr>
            <p:ph type="title"/>
          </p:nvPr>
        </p:nvSpPr>
        <p:spPr/>
        <p:txBody>
          <a:bodyPr>
            <a:normAutofit/>
          </a:bodyPr>
          <a:lstStyle/>
          <a:p>
            <a:r>
              <a:rPr lang="en-US" sz="5400" dirty="0" smtClean="0"/>
              <a:t>DIALOGUE</a:t>
            </a:r>
            <a:endParaRPr lang="en-US" sz="5400" dirty="0"/>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E’s</a:t>
            </a:r>
            <a:endParaRPr lang="en-US" sz="8000" dirty="0"/>
          </a:p>
        </p:txBody>
      </p:sp>
      <p:sp>
        <p:nvSpPr>
          <p:cNvPr id="3" name="Content Placeholder 2"/>
          <p:cNvSpPr>
            <a:spLocks noGrp="1"/>
          </p:cNvSpPr>
          <p:nvPr>
            <p:ph sz="half" idx="1"/>
          </p:nvPr>
        </p:nvSpPr>
        <p:spPr/>
        <p:txBody>
          <a:bodyPr/>
          <a:lstStyle/>
          <a:p>
            <a:r>
              <a:rPr lang="en-US" dirty="0" smtClean="0">
                <a:hlinkClick r:id="rId2" action="ppaction://hlinksldjump"/>
              </a:rPr>
              <a:t>Euphemism</a:t>
            </a:r>
            <a:endParaRPr lang="en-US" dirty="0" smtClean="0"/>
          </a:p>
          <a:p>
            <a:endParaRPr lang="en-US" dirty="0" smtClean="0"/>
          </a:p>
          <a:p>
            <a:endParaRPr lang="en-US" dirty="0"/>
          </a:p>
        </p:txBody>
      </p:sp>
      <p:sp>
        <p:nvSpPr>
          <p:cNvPr id="4" name="Content Placeholder 3"/>
          <p:cNvSpPr>
            <a:spLocks noGrp="1"/>
          </p:cNvSpPr>
          <p:nvPr>
            <p:ph sz="half" idx="2"/>
          </p:nvPr>
        </p:nvSpPr>
        <p:spPr/>
        <p:txBody>
          <a:bodyPr/>
          <a:lstStyle/>
          <a:p>
            <a:r>
              <a:rPr lang="en-US" dirty="0" smtClean="0">
                <a:hlinkClick r:id="rId3" action="ppaction://hlinksldjump"/>
              </a:rPr>
              <a:t>Exposition</a:t>
            </a:r>
            <a:endParaRPr lang="en-US" dirty="0" smtClean="0">
              <a:hlinkClick r:id="rId4" action="ppaction://hlinksldjump"/>
            </a:endParaRPr>
          </a:p>
          <a:p>
            <a:endParaRPr lang="en-US" dirty="0" smtClean="0">
              <a:hlinkClick r:id="rId4" action="ppaction://hlinksldjump"/>
            </a:endParaRPr>
          </a:p>
          <a:p>
            <a:endParaRPr lang="en-US" dirty="0" smtClean="0">
              <a:hlinkClick r:id="rId4" action="ppaction://hlinksldjump"/>
            </a:endParaRPr>
          </a:p>
          <a:p>
            <a:endParaRPr lang="en-US" dirty="0" smtClean="0">
              <a:hlinkClick r:id="rId4" action="ppaction://hlinksldjump"/>
            </a:endParaRPr>
          </a:p>
          <a:p>
            <a:endParaRPr lang="en-US" dirty="0" smtClean="0">
              <a:hlinkClick r:id="rId4" action="ppaction://hlinksldjump"/>
            </a:endParaRPr>
          </a:p>
          <a:p>
            <a:endParaRPr lang="en-US" dirty="0" smtClean="0">
              <a:hlinkClick r:id="rId4" action="ppaction://hlinksldjump"/>
            </a:endParaRPr>
          </a:p>
          <a:p>
            <a:endParaRPr lang="en-US" dirty="0" smtClean="0">
              <a:hlinkClick r:id="rId4" action="ppaction://hlinksldjump"/>
            </a:endParaRPr>
          </a:p>
          <a:p>
            <a:endParaRPr lang="en-US" dirty="0" smtClean="0">
              <a:hlinkClick r:id="rId4" action="ppaction://hlinksldjump"/>
            </a:endParaRPr>
          </a:p>
          <a:p>
            <a:pPr lvl="8"/>
            <a:r>
              <a:rPr lang="en-US" dirty="0" smtClean="0">
                <a:hlinkClick r:id="rId4" action="ppaction://hlinksldjump"/>
              </a:rPr>
              <a:t>Home</a:t>
            </a:r>
            <a:endParaRPr lang="en-US"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Mr. Stehle’s List of Literary Terms</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p:txBody>
          <a:bodyPr>
            <a:normAutofit fontScale="85000" lnSpcReduction="20000"/>
          </a:bodyPr>
          <a:lstStyle/>
          <a:p>
            <a:r>
              <a:rPr lang="pt-BR" dirty="0" smtClean="0">
                <a:hlinkClick r:id="rId3" action="ppaction://hlinksldjump"/>
              </a:rPr>
              <a:t>A</a:t>
            </a:r>
            <a:endParaRPr lang="pt-BR" dirty="0" smtClean="0"/>
          </a:p>
          <a:p>
            <a:r>
              <a:rPr lang="pt-BR" dirty="0" smtClean="0">
                <a:hlinkClick r:id="rId4" action="ppaction://hlinksldjump"/>
              </a:rPr>
              <a:t>B</a:t>
            </a:r>
            <a:endParaRPr lang="pt-BR" dirty="0" smtClean="0"/>
          </a:p>
          <a:p>
            <a:r>
              <a:rPr lang="pt-BR" dirty="0" smtClean="0">
                <a:hlinkClick r:id="rId5" action="ppaction://hlinksldjump"/>
              </a:rPr>
              <a:t>C</a:t>
            </a:r>
            <a:endParaRPr lang="pt-BR" dirty="0" smtClean="0"/>
          </a:p>
          <a:p>
            <a:r>
              <a:rPr lang="pt-BR" dirty="0" smtClean="0">
                <a:hlinkClick r:id="rId6" action="ppaction://hlinksldjump"/>
              </a:rPr>
              <a:t>D</a:t>
            </a:r>
            <a:endParaRPr lang="pt-BR" dirty="0" smtClean="0"/>
          </a:p>
          <a:p>
            <a:r>
              <a:rPr lang="pt-BR" dirty="0" smtClean="0">
                <a:hlinkClick r:id="rId7" action="ppaction://hlinksldjump"/>
              </a:rPr>
              <a:t>E</a:t>
            </a:r>
            <a:endParaRPr lang="pt-BR" dirty="0" smtClean="0"/>
          </a:p>
          <a:p>
            <a:r>
              <a:rPr lang="pt-BR" dirty="0" smtClean="0">
                <a:hlinkClick r:id="rId8" action="ppaction://hlinksldjump"/>
              </a:rPr>
              <a:t>F</a:t>
            </a:r>
            <a:endParaRPr lang="pt-BR" dirty="0" smtClean="0"/>
          </a:p>
          <a:p>
            <a:r>
              <a:rPr lang="pt-BR" dirty="0" smtClean="0">
                <a:hlinkClick r:id="rId9" action="ppaction://hlinksldjump"/>
              </a:rPr>
              <a:t>G</a:t>
            </a:r>
            <a:endParaRPr lang="pt-BR" dirty="0" smtClean="0"/>
          </a:p>
          <a:p>
            <a:r>
              <a:rPr lang="pt-BR" dirty="0" smtClean="0">
                <a:hlinkClick r:id="rId10" action="ppaction://hlinksldjump"/>
              </a:rPr>
              <a:t>H</a:t>
            </a:r>
            <a:endParaRPr lang="pt-BR" dirty="0" smtClean="0"/>
          </a:p>
          <a:p>
            <a:r>
              <a:rPr lang="pt-BR" dirty="0" smtClean="0">
                <a:hlinkClick r:id="rId11" action="ppaction://hlinksldjump"/>
              </a:rPr>
              <a:t>I</a:t>
            </a:r>
            <a:endParaRPr lang="pt-BR" dirty="0" smtClean="0"/>
          </a:p>
          <a:p>
            <a:r>
              <a:rPr lang="pt-BR" dirty="0" smtClean="0">
                <a:hlinkClick r:id="rId12" action="ppaction://hlinksldjump"/>
              </a:rPr>
              <a:t>J</a:t>
            </a:r>
            <a:endParaRPr lang="pt-BR" dirty="0" smtClean="0"/>
          </a:p>
          <a:p>
            <a:r>
              <a:rPr lang="pt-BR" dirty="0" smtClean="0">
                <a:hlinkClick r:id="rId13" action="ppaction://hlinksldjump"/>
              </a:rPr>
              <a:t>K</a:t>
            </a:r>
            <a:endParaRPr lang="pt-BR" dirty="0" smtClean="0"/>
          </a:p>
          <a:p>
            <a:r>
              <a:rPr lang="pt-BR" dirty="0" smtClean="0">
                <a:hlinkClick r:id="rId14" action="ppaction://hlinksldjump"/>
              </a:rPr>
              <a:t>L</a:t>
            </a:r>
            <a:endParaRPr lang="pt-BR" dirty="0" smtClean="0"/>
          </a:p>
          <a:p>
            <a:r>
              <a:rPr lang="pt-BR" dirty="0" smtClean="0">
                <a:hlinkClick r:id="rId15" action="ppaction://hlinksldjump"/>
              </a:rPr>
              <a:t>M</a:t>
            </a:r>
            <a:endParaRPr lang="pt-BR" dirty="0" smtClean="0"/>
          </a:p>
        </p:txBody>
      </p:sp>
      <p:sp>
        <p:nvSpPr>
          <p:cNvPr id="4" name="Content Placeholder 3"/>
          <p:cNvSpPr>
            <a:spLocks noGrp="1"/>
          </p:cNvSpPr>
          <p:nvPr>
            <p:ph sz="half" idx="2"/>
          </p:nvPr>
        </p:nvSpPr>
        <p:spPr/>
        <p:txBody>
          <a:bodyPr>
            <a:normAutofit fontScale="85000" lnSpcReduction="20000"/>
          </a:bodyPr>
          <a:lstStyle/>
          <a:p>
            <a:r>
              <a:rPr lang="pt-BR" dirty="0" smtClean="0">
                <a:hlinkClick r:id="rId16" action="ppaction://hlinksldjump"/>
              </a:rPr>
              <a:t>N</a:t>
            </a:r>
            <a:endParaRPr lang="en-US" dirty="0" smtClean="0"/>
          </a:p>
          <a:p>
            <a:r>
              <a:rPr lang="pt-BR" dirty="0" smtClean="0">
                <a:hlinkClick r:id="rId17" action="ppaction://hlinksldjump"/>
              </a:rPr>
              <a:t>O</a:t>
            </a:r>
            <a:endParaRPr lang="pt-BR" dirty="0" smtClean="0"/>
          </a:p>
          <a:p>
            <a:r>
              <a:rPr lang="pt-BR" dirty="0" smtClean="0">
                <a:hlinkClick r:id="rId18" action="ppaction://hlinksldjump"/>
              </a:rPr>
              <a:t>P</a:t>
            </a:r>
            <a:endParaRPr lang="pt-BR" dirty="0" smtClean="0"/>
          </a:p>
          <a:p>
            <a:r>
              <a:rPr lang="pt-BR" dirty="0" smtClean="0">
                <a:hlinkClick r:id="rId19" action="ppaction://hlinksldjump"/>
              </a:rPr>
              <a:t>Q</a:t>
            </a:r>
            <a:endParaRPr lang="pt-BR" dirty="0" smtClean="0"/>
          </a:p>
          <a:p>
            <a:r>
              <a:rPr lang="pt-BR" dirty="0" smtClean="0">
                <a:hlinkClick r:id="rId20" action="ppaction://hlinksldjump"/>
              </a:rPr>
              <a:t>R</a:t>
            </a:r>
            <a:endParaRPr lang="pt-BR" dirty="0" smtClean="0"/>
          </a:p>
          <a:p>
            <a:r>
              <a:rPr lang="pt-BR" dirty="0" smtClean="0">
                <a:hlinkClick r:id="rId21" action="ppaction://hlinksldjump"/>
              </a:rPr>
              <a:t>S</a:t>
            </a:r>
            <a:endParaRPr lang="pt-BR" dirty="0" smtClean="0"/>
          </a:p>
          <a:p>
            <a:r>
              <a:rPr lang="pt-BR" dirty="0" smtClean="0">
                <a:hlinkClick r:id="rId22" action="ppaction://hlinksldjump"/>
              </a:rPr>
              <a:t>T</a:t>
            </a:r>
            <a:endParaRPr lang="pt-BR" dirty="0" smtClean="0"/>
          </a:p>
          <a:p>
            <a:r>
              <a:rPr lang="pt-BR" dirty="0" smtClean="0">
                <a:hlinkClick r:id="rId23" action="ppaction://hlinksldjump"/>
              </a:rPr>
              <a:t>U</a:t>
            </a:r>
            <a:endParaRPr lang="pt-BR" dirty="0" smtClean="0"/>
          </a:p>
          <a:p>
            <a:r>
              <a:rPr lang="pt-BR" dirty="0" smtClean="0">
                <a:hlinkClick r:id="rId24" action="ppaction://hlinksldjump"/>
              </a:rPr>
              <a:t>V</a:t>
            </a:r>
            <a:endParaRPr lang="pt-BR" dirty="0" smtClean="0"/>
          </a:p>
          <a:p>
            <a:r>
              <a:rPr lang="pt-BR" dirty="0" smtClean="0">
                <a:hlinkClick r:id="rId25" action="ppaction://hlinksldjump"/>
              </a:rPr>
              <a:t>W</a:t>
            </a:r>
            <a:endParaRPr lang="pt-BR" dirty="0" smtClean="0"/>
          </a:p>
          <a:p>
            <a:r>
              <a:rPr lang="pt-BR" dirty="0" smtClean="0">
                <a:hlinkClick r:id="rId26" action="ppaction://hlinksldjump"/>
              </a:rPr>
              <a:t>X</a:t>
            </a:r>
            <a:endParaRPr lang="pt-BR" dirty="0" smtClean="0"/>
          </a:p>
          <a:p>
            <a:r>
              <a:rPr lang="pt-BR" dirty="0" smtClean="0">
                <a:hlinkClick r:id="rId27" action="ppaction://hlinksldjump"/>
              </a:rPr>
              <a:t>Y</a:t>
            </a:r>
            <a:endParaRPr lang="pt-BR" dirty="0" smtClean="0"/>
          </a:p>
          <a:p>
            <a:r>
              <a:rPr lang="pt-BR" dirty="0" smtClean="0">
                <a:hlinkClick r:id="rId28" action="ppaction://hlinksldjump"/>
              </a:rPr>
              <a:t>Z</a:t>
            </a:r>
            <a:endParaRPr lang="pt-BR" dirty="0" smtClean="0"/>
          </a:p>
          <a:p>
            <a:pPr>
              <a:buNone/>
            </a:pPr>
            <a:endParaRPr lang="en-US" dirty="0"/>
          </a:p>
        </p:txBody>
      </p:sp>
      <p:pic>
        <p:nvPicPr>
          <p:cNvPr id="5" name="04 Linus and Lucy.wma">
            <a:hlinkClick r:id="" action="ppaction://media"/>
          </p:cNvPr>
          <p:cNvPicPr>
            <a:picLocks noRot="1" noChangeAspect="1"/>
          </p:cNvPicPr>
          <p:nvPr>
            <a:audioFile r:link="rId1"/>
          </p:nvPr>
        </p:nvPicPr>
        <p:blipFill>
          <a:blip r:embed="rId29" cstate="print"/>
          <a:stretch>
            <a:fillRect/>
          </a:stretch>
        </p:blipFill>
        <p:spPr>
          <a:xfrm>
            <a:off x="8382000" y="5943600"/>
            <a:ext cx="304800" cy="304800"/>
          </a:xfrm>
          <a:prstGeom prst="rect">
            <a:avLst/>
          </a:prstGeom>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repeatCount="indefinite"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r>
              <a:rPr lang="en-US" dirty="0" smtClean="0"/>
              <a:t>The substitution of a mild or less negative word or phrase for a harsh of blunt one</a:t>
            </a:r>
          </a:p>
          <a:p>
            <a:endParaRPr lang="en-US" dirty="0" smtClean="0"/>
          </a:p>
          <a:p>
            <a:endParaRPr lang="en-US" dirty="0" smtClean="0"/>
          </a:p>
          <a:p>
            <a:r>
              <a:rPr lang="en-US" dirty="0" smtClean="0">
                <a:solidFill>
                  <a:schemeClr val="bg1"/>
                </a:solidFill>
              </a:rPr>
              <a:t>“The Final Solution” is a euphemism to talk about the getting rid of Jews during the Holocaust</a:t>
            </a:r>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E’s</a:t>
            </a:r>
            <a:endParaRPr lang="en-US" dirty="0"/>
          </a:p>
        </p:txBody>
      </p:sp>
      <p:sp>
        <p:nvSpPr>
          <p:cNvPr id="5" name="Title 4"/>
          <p:cNvSpPr>
            <a:spLocks noGrp="1"/>
          </p:cNvSpPr>
          <p:nvPr>
            <p:ph type="title"/>
          </p:nvPr>
        </p:nvSpPr>
        <p:spPr/>
        <p:txBody>
          <a:bodyPr>
            <a:normAutofit/>
          </a:bodyPr>
          <a:lstStyle/>
          <a:p>
            <a:r>
              <a:rPr lang="en-US" sz="5400" dirty="0" smtClean="0"/>
              <a:t>EUPHEMISM</a:t>
            </a:r>
            <a:endParaRPr lang="en-US" sz="5400" dirty="0"/>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 part of the story or play that provides background information and introduces the setting and main characters</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E’s</a:t>
            </a:r>
            <a:endParaRPr lang="en-US" dirty="0" smtClean="0"/>
          </a:p>
          <a:p>
            <a:pPr lvl="8"/>
            <a:endParaRPr lang="en-US" dirty="0" smtClean="0"/>
          </a:p>
        </p:txBody>
      </p:sp>
      <p:sp>
        <p:nvSpPr>
          <p:cNvPr id="3" name="Title 2"/>
          <p:cNvSpPr>
            <a:spLocks noGrp="1"/>
          </p:cNvSpPr>
          <p:nvPr>
            <p:ph type="title"/>
          </p:nvPr>
        </p:nvSpPr>
        <p:spPr/>
        <p:txBody>
          <a:bodyPr>
            <a:normAutofit/>
          </a:bodyPr>
          <a:lstStyle/>
          <a:p>
            <a:r>
              <a:rPr lang="en-US" sz="5400" dirty="0" smtClean="0"/>
              <a:t>EXPOSITION</a:t>
            </a:r>
            <a:endParaRPr lang="en-US" sz="5400" dirty="0"/>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F’s</a:t>
            </a:r>
            <a:endParaRPr lang="en-US" sz="8000" dirty="0"/>
          </a:p>
        </p:txBody>
      </p:sp>
      <p:sp>
        <p:nvSpPr>
          <p:cNvPr id="3" name="Content Placeholder 2"/>
          <p:cNvSpPr>
            <a:spLocks noGrp="1"/>
          </p:cNvSpPr>
          <p:nvPr>
            <p:ph sz="half" idx="1"/>
          </p:nvPr>
        </p:nvSpPr>
        <p:spPr/>
        <p:txBody>
          <a:bodyPr>
            <a:normAutofit fontScale="92500" lnSpcReduction="10000"/>
          </a:bodyPr>
          <a:lstStyle/>
          <a:p>
            <a:r>
              <a:rPr lang="en-US" dirty="0" smtClean="0">
                <a:hlinkClick r:id="rId3" action="ppaction://hlinksldjump"/>
              </a:rPr>
              <a:t>Fable</a:t>
            </a:r>
            <a:endParaRPr lang="en-US" dirty="0" smtClean="0"/>
          </a:p>
          <a:p>
            <a:endParaRPr lang="en-US" dirty="0" smtClean="0"/>
          </a:p>
          <a:p>
            <a:r>
              <a:rPr lang="en-US" dirty="0" smtClean="0">
                <a:hlinkClick r:id="rId4" action="ppaction://hlinksldjump"/>
              </a:rPr>
              <a:t>Flashback</a:t>
            </a:r>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hlinkClick r:id="rId5" action="ppaction://hlinksldjump"/>
              </a:rPr>
              <a:t>Foil</a:t>
            </a:r>
            <a:endParaRPr lang="en-US" dirty="0" smtClean="0"/>
          </a:p>
          <a:p>
            <a:endParaRPr lang="en-US" dirty="0" smtClean="0"/>
          </a:p>
          <a:p>
            <a:r>
              <a:rPr lang="en-US" dirty="0" smtClean="0">
                <a:hlinkClick r:id="rId6" action="ppaction://hlinksldjump"/>
              </a:rPr>
              <a:t>Foreshadowing</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7" action="ppaction://hlinksldjump"/>
              </a:rPr>
              <a:t>Home</a:t>
            </a:r>
            <a:endParaRPr lang="en-US" dirty="0"/>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smtClean="0"/>
              <a:t>A brief tale designed to illustrate a moral lesson.  Characters are usually animals</a:t>
            </a:r>
          </a:p>
          <a:p>
            <a:endParaRPr lang="en-US" dirty="0" smtClean="0"/>
          </a:p>
          <a:p>
            <a:r>
              <a:rPr lang="en-US" sz="2800" dirty="0" smtClean="0">
                <a:solidFill>
                  <a:schemeClr val="bg1"/>
                </a:solidFill>
              </a:rPr>
              <a:t>THE BOY WHO CRIED WOLF</a:t>
            </a:r>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F’s</a:t>
            </a:r>
            <a:endParaRPr lang="en-US" dirty="0"/>
          </a:p>
        </p:txBody>
      </p:sp>
      <p:sp>
        <p:nvSpPr>
          <p:cNvPr id="5" name="Title 4"/>
          <p:cNvSpPr>
            <a:spLocks noGrp="1"/>
          </p:cNvSpPr>
          <p:nvPr>
            <p:ph type="title"/>
          </p:nvPr>
        </p:nvSpPr>
        <p:spPr/>
        <p:txBody>
          <a:bodyPr>
            <a:normAutofit/>
          </a:bodyPr>
          <a:lstStyle/>
          <a:p>
            <a:r>
              <a:rPr lang="en-US" sz="5400" dirty="0" smtClean="0"/>
              <a:t>FABLE</a:t>
            </a:r>
            <a:endParaRPr lang="en-US" sz="5400" dirty="0"/>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interruption in the sequence of a story to describe an event that took place earlier</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F’s</a:t>
            </a:r>
            <a:endParaRPr lang="en-US" dirty="0" smtClean="0"/>
          </a:p>
          <a:p>
            <a:pPr lvl="8"/>
            <a:endParaRPr lang="en-US" dirty="0"/>
          </a:p>
        </p:txBody>
      </p:sp>
      <p:sp>
        <p:nvSpPr>
          <p:cNvPr id="3" name="Title 2"/>
          <p:cNvSpPr>
            <a:spLocks noGrp="1"/>
          </p:cNvSpPr>
          <p:nvPr>
            <p:ph type="title"/>
          </p:nvPr>
        </p:nvSpPr>
        <p:spPr/>
        <p:txBody>
          <a:bodyPr>
            <a:normAutofit/>
          </a:bodyPr>
          <a:lstStyle/>
          <a:p>
            <a:r>
              <a:rPr lang="en-US" sz="5400" dirty="0" smtClean="0"/>
              <a:t>FLASHBACK</a:t>
            </a:r>
            <a:endParaRPr lang="en-US" sz="5400" dirty="0"/>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character whose physical or psychological qualities contrast strongly with, therefore highlight, the qualities of another character (usually protagonist)</a:t>
            </a:r>
          </a:p>
          <a:p>
            <a:endParaRPr lang="en-US" dirty="0" smtClean="0"/>
          </a:p>
          <a:p>
            <a:endParaRPr lang="en-US" dirty="0" smtClean="0"/>
          </a:p>
          <a:p>
            <a:pPr>
              <a:buNone/>
            </a:pPr>
            <a:r>
              <a:rPr lang="en-US" dirty="0" smtClean="0">
                <a:solidFill>
                  <a:schemeClr val="bg1"/>
                </a:solidFill>
              </a:rPr>
              <a:t>Having Malfoy as a mean character in the Harry Potter, makes Harry seem like a very nice guy</a:t>
            </a:r>
            <a:endParaRPr lang="en-US" dirty="0" smtClean="0"/>
          </a:p>
          <a:p>
            <a:endParaRPr lang="en-US" dirty="0" smtClean="0"/>
          </a:p>
          <a:p>
            <a:endParaRPr lang="en-US" dirty="0" smtClean="0"/>
          </a:p>
          <a:p>
            <a:pPr lvl="8"/>
            <a:r>
              <a:rPr lang="en-US" dirty="0" smtClean="0">
                <a:hlinkClick r:id="rId2" action="ppaction://hlinksldjump"/>
              </a:rPr>
              <a:t>Return to the F’s</a:t>
            </a:r>
            <a:endParaRPr lang="en-US" dirty="0" smtClean="0"/>
          </a:p>
          <a:p>
            <a:pPr lvl="8"/>
            <a:endParaRPr lang="en-US" dirty="0"/>
          </a:p>
        </p:txBody>
      </p:sp>
      <p:sp>
        <p:nvSpPr>
          <p:cNvPr id="3" name="Title 2"/>
          <p:cNvSpPr>
            <a:spLocks noGrp="1"/>
          </p:cNvSpPr>
          <p:nvPr>
            <p:ph type="title"/>
          </p:nvPr>
        </p:nvSpPr>
        <p:spPr/>
        <p:txBody>
          <a:bodyPr>
            <a:normAutofit/>
          </a:bodyPr>
          <a:lstStyle/>
          <a:p>
            <a:r>
              <a:rPr lang="en-US" sz="5400" dirty="0" smtClean="0"/>
              <a:t>FOIL</a:t>
            </a:r>
            <a:endParaRPr lang="en-US" sz="5400" dirty="0"/>
          </a:p>
        </p:txBody>
      </p:sp>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The technique of giving hints about events that have not yet happened</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F’s</a:t>
            </a:r>
            <a:endParaRPr lang="en-US" dirty="0" smtClean="0"/>
          </a:p>
          <a:p>
            <a:pPr lvl="8"/>
            <a:endParaRPr lang="en-US" dirty="0"/>
          </a:p>
        </p:txBody>
      </p:sp>
      <p:sp>
        <p:nvSpPr>
          <p:cNvPr id="4" name="Title 3"/>
          <p:cNvSpPr>
            <a:spLocks noGrp="1"/>
          </p:cNvSpPr>
          <p:nvPr>
            <p:ph type="title"/>
          </p:nvPr>
        </p:nvSpPr>
        <p:spPr/>
        <p:txBody>
          <a:bodyPr>
            <a:normAutofit/>
          </a:bodyPr>
          <a:lstStyle/>
          <a:p>
            <a:r>
              <a:rPr lang="en-US" sz="5400" dirty="0" smtClean="0"/>
              <a:t>FORESHADOWING</a:t>
            </a:r>
            <a:endParaRPr lang="en-US" sz="5400" dirty="0"/>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Genre – a category of literary work</a:t>
            </a:r>
            <a:endParaRPr lang="en-US" dirty="0"/>
          </a:p>
        </p:txBody>
      </p:sp>
      <p:sp>
        <p:nvSpPr>
          <p:cNvPr id="2" name="Title 1"/>
          <p:cNvSpPr>
            <a:spLocks noGrp="1"/>
          </p:cNvSpPr>
          <p:nvPr>
            <p:ph type="title"/>
          </p:nvPr>
        </p:nvSpPr>
        <p:spPr/>
        <p:txBody>
          <a:bodyPr>
            <a:noAutofit/>
          </a:bodyPr>
          <a:lstStyle/>
          <a:p>
            <a:r>
              <a:rPr lang="en-US" sz="8000" dirty="0" smtClean="0"/>
              <a:t>G’s</a:t>
            </a:r>
            <a:endParaRPr lang="en-US" sz="8000" dirty="0"/>
          </a:p>
        </p:txBody>
      </p:sp>
      <p:sp>
        <p:nvSpPr>
          <p:cNvPr id="4" name="Content Placeholder 3"/>
          <p:cNvSpPr>
            <a:spLocks noGrp="1"/>
          </p:cNvSpPr>
          <p:nvPr>
            <p:ph sz="half" idx="4294967295"/>
          </p:nvPr>
        </p:nvSpPr>
        <p:spPr>
          <a:xfrm>
            <a:off x="5084763" y="1524000"/>
            <a:ext cx="4059237" cy="4572000"/>
          </a:xfrm>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Home</a:t>
            </a:r>
            <a:endParaRPr lang="en-US" dirty="0"/>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Hyperbole – deliberate exaggeration used to achieve an effect</a:t>
            </a:r>
            <a:endParaRPr lang="en-US" dirty="0"/>
          </a:p>
        </p:txBody>
      </p:sp>
      <p:sp>
        <p:nvSpPr>
          <p:cNvPr id="2" name="Title 1"/>
          <p:cNvSpPr>
            <a:spLocks noGrp="1"/>
          </p:cNvSpPr>
          <p:nvPr>
            <p:ph type="title"/>
          </p:nvPr>
        </p:nvSpPr>
        <p:spPr/>
        <p:txBody>
          <a:bodyPr>
            <a:noAutofit/>
          </a:bodyPr>
          <a:lstStyle/>
          <a:p>
            <a:r>
              <a:rPr lang="en-US" sz="8000" dirty="0" smtClean="0"/>
              <a:t>H’s</a:t>
            </a:r>
            <a:endParaRPr lang="en-US" sz="8000" dirty="0"/>
          </a:p>
        </p:txBody>
      </p:sp>
      <p:sp>
        <p:nvSpPr>
          <p:cNvPr id="4" name="Content Placeholder 3"/>
          <p:cNvSpPr>
            <a:spLocks noGrp="1"/>
          </p:cNvSpPr>
          <p:nvPr>
            <p:ph sz="half" idx="4294967295"/>
          </p:nvPr>
        </p:nvSpPr>
        <p:spPr>
          <a:xfrm>
            <a:off x="5084763" y="1524000"/>
            <a:ext cx="4059237" cy="4572000"/>
          </a:xfrm>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Home</a:t>
            </a:r>
            <a:endParaRPr lang="en-US" dirty="0"/>
          </a:p>
        </p:txBody>
      </p:sp>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I’s</a:t>
            </a:r>
            <a:endParaRPr lang="en-US" sz="8000" dirty="0"/>
          </a:p>
        </p:txBody>
      </p:sp>
      <p:sp>
        <p:nvSpPr>
          <p:cNvPr id="3" name="Content Placeholder 2"/>
          <p:cNvSpPr>
            <a:spLocks noGrp="1"/>
          </p:cNvSpPr>
          <p:nvPr>
            <p:ph sz="half" idx="1"/>
          </p:nvPr>
        </p:nvSpPr>
        <p:spPr/>
        <p:txBody>
          <a:bodyPr>
            <a:normAutofit fontScale="92500" lnSpcReduction="10000"/>
          </a:bodyPr>
          <a:lstStyle/>
          <a:p>
            <a:r>
              <a:rPr lang="en-US" dirty="0" smtClean="0">
                <a:hlinkClick r:id="rId2" action="ppaction://hlinksldjump"/>
              </a:rPr>
              <a:t>Idiom</a:t>
            </a:r>
            <a:endParaRPr lang="en-US" dirty="0" smtClean="0"/>
          </a:p>
          <a:p>
            <a:endParaRPr lang="en-US" dirty="0" smtClean="0"/>
          </a:p>
          <a:p>
            <a:r>
              <a:rPr lang="en-US" dirty="0" smtClean="0">
                <a:hlinkClick r:id="rId3" action="ppaction://hlinksldjump"/>
              </a:rPr>
              <a:t>Imagery</a:t>
            </a:r>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hlinkClick r:id="rId4" action="ppaction://hlinksldjump"/>
              </a:rPr>
              <a:t>Irony</a:t>
            </a:r>
            <a:endParaRPr lang="en-US" dirty="0" smtClean="0"/>
          </a:p>
          <a:p>
            <a:pPr lvl="1"/>
            <a:r>
              <a:rPr lang="en-US" dirty="0" smtClean="0">
                <a:hlinkClick r:id="rId5" action="ppaction://hlinksldjump"/>
              </a:rPr>
              <a:t>Dramatic Irony</a:t>
            </a:r>
            <a:endParaRPr lang="en-US" dirty="0" smtClean="0"/>
          </a:p>
          <a:p>
            <a:pPr lvl="1"/>
            <a:r>
              <a:rPr lang="en-US" dirty="0" smtClean="0">
                <a:hlinkClick r:id="rId6" action="ppaction://hlinksldjump"/>
              </a:rPr>
              <a:t>Situational Irony</a:t>
            </a:r>
            <a:endParaRPr lang="en-US" dirty="0" smtClean="0"/>
          </a:p>
          <a:p>
            <a:pPr lvl="1"/>
            <a:r>
              <a:rPr lang="en-US" dirty="0" smtClean="0">
                <a:hlinkClick r:id="rId7" action="ppaction://hlinksldjump"/>
              </a:rPr>
              <a:t>Verbal Irony</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8" action="ppaction://hlinksldjump"/>
              </a:rPr>
              <a:t>Home</a:t>
            </a:r>
            <a:endParaRPr lang="en-US" dirty="0"/>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8000" dirty="0" smtClean="0"/>
              <a:t>A’s</a:t>
            </a:r>
            <a:endParaRPr lang="en-US" sz="8000" dirty="0"/>
          </a:p>
        </p:txBody>
      </p:sp>
      <p:sp>
        <p:nvSpPr>
          <p:cNvPr id="6" name="Content Placeholder 5"/>
          <p:cNvSpPr>
            <a:spLocks noGrp="1"/>
          </p:cNvSpPr>
          <p:nvPr>
            <p:ph sz="half" idx="1"/>
          </p:nvPr>
        </p:nvSpPr>
        <p:spPr/>
        <p:txBody>
          <a:bodyPr/>
          <a:lstStyle/>
          <a:p>
            <a:r>
              <a:rPr lang="en-US" dirty="0" smtClean="0">
                <a:hlinkClick r:id="rId2" action="ppaction://hlinksldjump"/>
              </a:rPr>
              <a:t>Alliteration</a:t>
            </a:r>
            <a:endParaRPr lang="en-US" dirty="0" smtClean="0"/>
          </a:p>
          <a:p>
            <a:endParaRPr lang="en-US" dirty="0" smtClean="0"/>
          </a:p>
          <a:p>
            <a:r>
              <a:rPr lang="en-US" dirty="0" smtClean="0">
                <a:hlinkClick r:id="rId3" action="ppaction://hlinksldjump"/>
              </a:rPr>
              <a:t>Allusion</a:t>
            </a:r>
            <a:endParaRPr lang="en-US" dirty="0" smtClean="0"/>
          </a:p>
          <a:p>
            <a:endParaRPr lang="en-US" dirty="0" smtClean="0"/>
          </a:p>
          <a:p>
            <a:r>
              <a:rPr lang="en-US" dirty="0" smtClean="0">
                <a:hlinkClick r:id="rId4" action="ppaction://hlinksldjump"/>
              </a:rPr>
              <a:t>Analogy</a:t>
            </a:r>
            <a:endParaRPr lang="en-US" dirty="0" smtClean="0"/>
          </a:p>
          <a:p>
            <a:pPr>
              <a:buNone/>
            </a:pPr>
            <a:endParaRPr lang="en-US" dirty="0" smtClean="0"/>
          </a:p>
          <a:p>
            <a:pPr>
              <a:buNone/>
            </a:pPr>
            <a:endParaRPr lang="en-US" dirty="0"/>
          </a:p>
        </p:txBody>
      </p:sp>
      <p:sp>
        <p:nvSpPr>
          <p:cNvPr id="7" name="Content Placeholder 6"/>
          <p:cNvSpPr>
            <a:spLocks noGrp="1"/>
          </p:cNvSpPr>
          <p:nvPr>
            <p:ph sz="half" idx="2"/>
          </p:nvPr>
        </p:nvSpPr>
        <p:spPr/>
        <p:txBody>
          <a:bodyPr/>
          <a:lstStyle/>
          <a:p>
            <a:r>
              <a:rPr lang="en-US" dirty="0" smtClean="0">
                <a:hlinkClick r:id="rId5" action="ppaction://hlinksldjump"/>
              </a:rPr>
              <a:t>Antagonist</a:t>
            </a:r>
            <a:endParaRPr lang="en-US" dirty="0" smtClean="0"/>
          </a:p>
          <a:p>
            <a:endParaRPr lang="en-US" dirty="0" smtClean="0"/>
          </a:p>
          <a:p>
            <a:r>
              <a:rPr lang="en-US" dirty="0" smtClean="0">
                <a:hlinkClick r:id="rId6" action="ppaction://hlinksldjump"/>
              </a:rPr>
              <a:t>Apostrophe</a:t>
            </a:r>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7" action="ppaction://hlinksldjump"/>
              </a:rPr>
              <a:t>Home</a:t>
            </a:r>
            <a:endParaRPr lang="en-US" dirty="0" smtClean="0"/>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An expression with a meaning different from the literal meaning of the individual words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I’s</a:t>
            </a:r>
            <a:endParaRPr lang="en-US" dirty="0"/>
          </a:p>
        </p:txBody>
      </p:sp>
      <p:sp>
        <p:nvSpPr>
          <p:cNvPr id="5" name="Title 4"/>
          <p:cNvSpPr>
            <a:spLocks noGrp="1"/>
          </p:cNvSpPr>
          <p:nvPr>
            <p:ph type="title"/>
          </p:nvPr>
        </p:nvSpPr>
        <p:spPr/>
        <p:txBody>
          <a:bodyPr>
            <a:normAutofit/>
          </a:bodyPr>
          <a:lstStyle/>
          <a:p>
            <a:r>
              <a:rPr lang="en-US" sz="5400" dirty="0" smtClean="0"/>
              <a:t>IDIOM</a:t>
            </a:r>
            <a:endParaRPr lang="en-US" sz="5400" dirty="0"/>
          </a:p>
        </p:txBody>
      </p:sp>
    </p:spTree>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Words and phrases that appeal to the reader’s senses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I’s</a:t>
            </a:r>
            <a:endParaRPr lang="en-US" dirty="0" smtClean="0"/>
          </a:p>
          <a:p>
            <a:pPr lvl="8"/>
            <a:endParaRPr lang="en-US" dirty="0"/>
          </a:p>
        </p:txBody>
      </p:sp>
      <p:sp>
        <p:nvSpPr>
          <p:cNvPr id="3" name="Title 2"/>
          <p:cNvSpPr>
            <a:spLocks noGrp="1"/>
          </p:cNvSpPr>
          <p:nvPr>
            <p:ph type="title"/>
          </p:nvPr>
        </p:nvSpPr>
        <p:spPr/>
        <p:txBody>
          <a:bodyPr>
            <a:normAutofit/>
          </a:bodyPr>
          <a:lstStyle/>
          <a:p>
            <a:r>
              <a:rPr lang="en-US" sz="5400" dirty="0" smtClean="0"/>
              <a:t>IMAGERY</a:t>
            </a:r>
            <a:endParaRPr lang="en-US" sz="5400" dirty="0"/>
          </a:p>
        </p:txBody>
      </p:sp>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lnSpcReduction="10000"/>
          </a:bodyPr>
          <a:lstStyle/>
          <a:p>
            <a:r>
              <a:rPr lang="en-US" dirty="0" smtClean="0"/>
              <a:t>A mode of expression, through words or events, conveying a reality different from and usually opposite  to appearance or expectation</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endParaRPr lang="en-US" dirty="0" smtClean="0"/>
          </a:p>
          <a:p>
            <a:pPr lvl="8"/>
            <a:endParaRPr lang="en-US" dirty="0" smtClean="0">
              <a:hlinkClick r:id="rId2" action="ppaction://hlinksldjump"/>
            </a:endParaRPr>
          </a:p>
          <a:p>
            <a:pPr lvl="8"/>
            <a:r>
              <a:rPr lang="en-US" dirty="0" smtClean="0">
                <a:hlinkClick r:id="rId2" action="ppaction://hlinksldjump"/>
              </a:rPr>
              <a:t>Return to the I’s</a:t>
            </a:r>
            <a:endParaRPr lang="en-US" dirty="0" smtClean="0"/>
          </a:p>
        </p:txBody>
      </p:sp>
      <p:sp>
        <p:nvSpPr>
          <p:cNvPr id="4" name="Title 3"/>
          <p:cNvSpPr>
            <a:spLocks noGrp="1"/>
          </p:cNvSpPr>
          <p:nvPr>
            <p:ph type="title"/>
          </p:nvPr>
        </p:nvSpPr>
        <p:spPr/>
        <p:txBody>
          <a:bodyPr>
            <a:normAutofit/>
          </a:bodyPr>
          <a:lstStyle/>
          <a:p>
            <a:r>
              <a:rPr lang="en-US" sz="5400" dirty="0" smtClean="0"/>
              <a:t>IRONY</a:t>
            </a:r>
            <a:endParaRPr lang="en-US" sz="5400" dirty="0"/>
          </a:p>
        </p:txBody>
      </p:sp>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lnSpcReduction="10000"/>
          </a:bodyPr>
          <a:lstStyle/>
          <a:p>
            <a:r>
              <a:rPr lang="en-US" dirty="0" smtClean="0"/>
              <a:t>The reader of viewer knows something the character does not know</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endParaRPr lang="en-US" dirty="0" smtClean="0"/>
          </a:p>
          <a:p>
            <a:pPr lvl="8"/>
            <a:endParaRPr lang="en-US" dirty="0" smtClean="0">
              <a:hlinkClick r:id="rId2" action="ppaction://hlinksldjump"/>
            </a:endParaRPr>
          </a:p>
          <a:p>
            <a:pPr lvl="8"/>
            <a:r>
              <a:rPr lang="en-US" dirty="0" smtClean="0">
                <a:hlinkClick r:id="rId2" action="ppaction://hlinksldjump"/>
              </a:rPr>
              <a:t>Return to the I’s</a:t>
            </a:r>
            <a:endParaRPr lang="en-US" dirty="0" smtClean="0"/>
          </a:p>
          <a:p>
            <a:pPr lvl="8"/>
            <a:endParaRPr lang="en-US" dirty="0" smtClean="0"/>
          </a:p>
          <a:p>
            <a:pPr lvl="8"/>
            <a:endParaRPr lang="en-US" dirty="0"/>
          </a:p>
        </p:txBody>
      </p:sp>
      <p:sp>
        <p:nvSpPr>
          <p:cNvPr id="7" name="Title 6"/>
          <p:cNvSpPr>
            <a:spLocks noGrp="1"/>
          </p:cNvSpPr>
          <p:nvPr>
            <p:ph type="title"/>
          </p:nvPr>
        </p:nvSpPr>
        <p:spPr/>
        <p:txBody>
          <a:bodyPr/>
          <a:lstStyle/>
          <a:p>
            <a:r>
              <a:rPr lang="en-US" dirty="0" smtClean="0">
                <a:solidFill>
                  <a:srgbClr val="0070C0"/>
                </a:solidFill>
              </a:rPr>
              <a:t>DRAMATIC IRONY</a:t>
            </a:r>
            <a:endParaRPr lang="en-US" dirty="0">
              <a:solidFill>
                <a:srgbClr val="0070C0"/>
              </a:solidFill>
            </a:endParaRPr>
          </a:p>
        </p:txBody>
      </p:sp>
      <p:pic>
        <p:nvPicPr>
          <p:cNvPr id="4" name="Picture 3" descr="jlvn146l.jpg"/>
          <p:cNvPicPr>
            <a:picLocks noChangeAspect="1"/>
          </p:cNvPicPr>
          <p:nvPr/>
        </p:nvPicPr>
        <p:blipFill>
          <a:blip r:embed="rId3" cstate="print"/>
          <a:stretch>
            <a:fillRect/>
          </a:stretch>
        </p:blipFill>
        <p:spPr>
          <a:xfrm>
            <a:off x="5181600" y="2087830"/>
            <a:ext cx="3128772" cy="4130392"/>
          </a:xfrm>
          <a:prstGeom prst="rect">
            <a:avLst/>
          </a:prstGeom>
        </p:spPr>
      </p:pic>
    </p:spTree>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event occurs that is unexpected</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I’s</a:t>
            </a:r>
            <a:endParaRPr lang="en-US" dirty="0" smtClean="0"/>
          </a:p>
          <a:p>
            <a:pPr lvl="8"/>
            <a:endParaRPr lang="en-US" dirty="0"/>
          </a:p>
        </p:txBody>
      </p:sp>
      <p:sp>
        <p:nvSpPr>
          <p:cNvPr id="3" name="Title 2"/>
          <p:cNvSpPr>
            <a:spLocks noGrp="1"/>
          </p:cNvSpPr>
          <p:nvPr>
            <p:ph type="title"/>
          </p:nvPr>
        </p:nvSpPr>
        <p:spPr/>
        <p:txBody>
          <a:bodyPr/>
          <a:lstStyle/>
          <a:p>
            <a:r>
              <a:rPr lang="en-US" dirty="0" smtClean="0">
                <a:solidFill>
                  <a:srgbClr val="0070C0"/>
                </a:solidFill>
              </a:rPr>
              <a:t>SITUATIONAL IRONY</a:t>
            </a:r>
            <a:endParaRPr lang="en-US" dirty="0">
              <a:solidFill>
                <a:srgbClr val="0070C0"/>
              </a:solidFill>
            </a:endParaRPr>
          </a:p>
        </p:txBody>
      </p:sp>
      <p:pic>
        <p:nvPicPr>
          <p:cNvPr id="4" name="Picture 3" descr="awhn324l.jpg"/>
          <p:cNvPicPr>
            <a:picLocks noChangeAspect="1"/>
          </p:cNvPicPr>
          <p:nvPr/>
        </p:nvPicPr>
        <p:blipFill>
          <a:blip r:embed="rId3" cstate="print"/>
          <a:stretch>
            <a:fillRect/>
          </a:stretch>
        </p:blipFill>
        <p:spPr>
          <a:xfrm>
            <a:off x="5105400" y="2057400"/>
            <a:ext cx="3200400" cy="3810000"/>
          </a:xfrm>
          <a:prstGeom prst="rect">
            <a:avLst/>
          </a:prstGeom>
        </p:spPr>
      </p:pic>
    </p:spTree>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Speech that does not mean what the speaker says or that is unexpected</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endParaRPr lang="en-US" dirty="0" smtClean="0"/>
          </a:p>
          <a:p>
            <a:pPr lvl="8"/>
            <a:endParaRPr lang="en-US" dirty="0" smtClean="0">
              <a:hlinkClick r:id="rId2" action="ppaction://hlinksldjump"/>
            </a:endParaRPr>
          </a:p>
          <a:p>
            <a:pPr lvl="8"/>
            <a:r>
              <a:rPr lang="en-US" dirty="0" smtClean="0">
                <a:hlinkClick r:id="rId2" action="ppaction://hlinksldjump"/>
              </a:rPr>
              <a:t>Return to the I’s</a:t>
            </a:r>
            <a:endParaRPr lang="en-US" dirty="0" smtClean="0"/>
          </a:p>
          <a:p>
            <a:pPr lvl="8"/>
            <a:endParaRPr lang="en-US" dirty="0"/>
          </a:p>
        </p:txBody>
      </p:sp>
      <p:sp>
        <p:nvSpPr>
          <p:cNvPr id="3" name="Title 2"/>
          <p:cNvSpPr>
            <a:spLocks noGrp="1"/>
          </p:cNvSpPr>
          <p:nvPr>
            <p:ph type="title"/>
          </p:nvPr>
        </p:nvSpPr>
        <p:spPr/>
        <p:txBody>
          <a:bodyPr/>
          <a:lstStyle/>
          <a:p>
            <a:r>
              <a:rPr lang="en-US" dirty="0" smtClean="0">
                <a:solidFill>
                  <a:srgbClr val="0070C0"/>
                </a:solidFill>
              </a:rPr>
              <a:t>VERBAL IRONY</a:t>
            </a:r>
            <a:endParaRPr lang="en-US" dirty="0">
              <a:solidFill>
                <a:srgbClr val="0070C0"/>
              </a:solidFill>
            </a:endParaRPr>
          </a:p>
        </p:txBody>
      </p:sp>
      <p:pic>
        <p:nvPicPr>
          <p:cNvPr id="4" name="Picture 3" descr="awhn149l.jpg"/>
          <p:cNvPicPr>
            <a:picLocks noChangeAspect="1"/>
          </p:cNvPicPr>
          <p:nvPr/>
        </p:nvPicPr>
        <p:blipFill>
          <a:blip r:embed="rId3" cstate="print"/>
          <a:stretch>
            <a:fillRect/>
          </a:stretch>
        </p:blipFill>
        <p:spPr>
          <a:xfrm>
            <a:off x="5181600" y="2362200"/>
            <a:ext cx="3238500" cy="3810000"/>
          </a:xfrm>
          <a:prstGeom prst="rect">
            <a:avLst/>
          </a:prstGeom>
        </p:spPr>
      </p:pic>
    </p:spTree>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Jargon – language that is used or understood by a select group of </a:t>
            </a:r>
            <a:r>
              <a:rPr lang="en-US" dirty="0" smtClean="0"/>
              <a:t>people</a:t>
            </a:r>
          </a:p>
          <a:p>
            <a:endParaRPr lang="en-US" dirty="0" smtClean="0"/>
          </a:p>
          <a:p>
            <a:endParaRPr lang="en-US" dirty="0" smtClean="0"/>
          </a:p>
          <a:p>
            <a:endParaRPr lang="en-US" dirty="0">
              <a:solidFill>
                <a:schemeClr val="bg1"/>
              </a:solidFill>
            </a:endParaRPr>
          </a:p>
        </p:txBody>
      </p:sp>
      <p:sp>
        <p:nvSpPr>
          <p:cNvPr id="2" name="Title 1"/>
          <p:cNvSpPr>
            <a:spLocks noGrp="1"/>
          </p:cNvSpPr>
          <p:nvPr>
            <p:ph type="title"/>
          </p:nvPr>
        </p:nvSpPr>
        <p:spPr/>
        <p:txBody>
          <a:bodyPr>
            <a:noAutofit/>
          </a:bodyPr>
          <a:lstStyle/>
          <a:p>
            <a:r>
              <a:rPr lang="en-US" sz="8000" dirty="0" smtClean="0"/>
              <a:t>J’s</a:t>
            </a:r>
            <a:endParaRPr lang="en-US" sz="8000" dirty="0"/>
          </a:p>
        </p:txBody>
      </p:sp>
      <p:sp>
        <p:nvSpPr>
          <p:cNvPr id="4" name="Content Placeholder 3"/>
          <p:cNvSpPr>
            <a:spLocks noGrp="1"/>
          </p:cNvSpPr>
          <p:nvPr>
            <p:ph sz="half" idx="4294967295"/>
          </p:nvPr>
        </p:nvSpPr>
        <p:spPr>
          <a:xfrm>
            <a:off x="5084763" y="1524000"/>
            <a:ext cx="4059237" cy="4572000"/>
          </a:xfrm>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Home</a:t>
            </a:r>
            <a:endParaRPr lang="en-US" dirty="0" smtClean="0"/>
          </a:p>
        </p:txBody>
      </p:sp>
    </p:spTree>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Block_with_letter_K.jpg"/>
          <p:cNvPicPr>
            <a:picLocks noGrp="1" noChangeAspect="1"/>
          </p:cNvPicPr>
          <p:nvPr>
            <p:ph sz="quarter" idx="1"/>
          </p:nvPr>
        </p:nvPicPr>
        <p:blipFill>
          <a:blip r:embed="rId2" cstate="print"/>
          <a:stretch>
            <a:fillRect/>
          </a:stretch>
        </p:blipFill>
        <p:spPr>
          <a:xfrm>
            <a:off x="506128" y="304801"/>
            <a:ext cx="6074610" cy="6096000"/>
          </a:xfrm>
        </p:spPr>
      </p:pic>
      <p:sp>
        <p:nvSpPr>
          <p:cNvPr id="4" name="Content Placeholder 3"/>
          <p:cNvSpPr>
            <a:spLocks noGrp="1"/>
          </p:cNvSpPr>
          <p:nvPr>
            <p:ph type="body" idx="2"/>
          </p:nvPr>
        </p:nvSpPr>
        <p:spPr/>
        <p:txBody>
          <a:bodyPr>
            <a:normAutofit fontScale="25000" lnSpcReduction="20000"/>
          </a:bodyPr>
          <a:lstStyle/>
          <a:p>
            <a:r>
              <a:rPr lang="en-US" sz="9600" dirty="0" smtClean="0">
                <a:solidFill>
                  <a:schemeClr val="bg2">
                    <a:lumMod val="60000"/>
                    <a:lumOff val="40000"/>
                  </a:schemeClr>
                </a:solidFill>
                <a:effectLst>
                  <a:outerShdw blurRad="38100" dist="38100" dir="2700000" algn="tl">
                    <a:srgbClr val="000000">
                      <a:alpha val="43137"/>
                    </a:srgbClr>
                  </a:outerShdw>
                </a:effectLst>
              </a:rPr>
              <a:t>A letter block with K is a  true way to keep the doctor away.</a:t>
            </a:r>
          </a:p>
          <a:p>
            <a:endParaRPr lang="en-US" sz="9600" dirty="0" smtClean="0">
              <a:solidFill>
                <a:schemeClr val="bg2">
                  <a:lumMod val="60000"/>
                  <a:lumOff val="40000"/>
                </a:schemeClr>
              </a:solidFill>
              <a:effectLst>
                <a:outerShdw blurRad="38100" dist="38100" dir="2700000" algn="tl">
                  <a:srgbClr val="000000">
                    <a:alpha val="43137"/>
                  </a:srgbClr>
                </a:outerShdw>
              </a:effectLst>
            </a:endParaRPr>
          </a:p>
          <a:p>
            <a:endParaRPr lang="en-US" sz="9600" dirty="0" smtClean="0">
              <a:solidFill>
                <a:schemeClr val="bg2">
                  <a:lumMod val="60000"/>
                  <a:lumOff val="40000"/>
                </a:schemeClr>
              </a:solidFill>
              <a:effectLst>
                <a:outerShdw blurRad="38100" dist="38100" dir="2700000" algn="tl">
                  <a:srgbClr val="000000">
                    <a:alpha val="43137"/>
                  </a:srgbClr>
                </a:outerShdw>
              </a:effectLst>
            </a:endParaRPr>
          </a:p>
          <a:p>
            <a:pPr marL="0" lvl="8" indent="0">
              <a:lnSpc>
                <a:spcPct val="125000"/>
              </a:lnSpc>
              <a:spcBef>
                <a:spcPts val="600"/>
              </a:spcBef>
              <a:spcAft>
                <a:spcPts val="1000"/>
              </a:spcAft>
              <a:buClr>
                <a:schemeClr val="accent2"/>
              </a:buClr>
              <a:buNone/>
            </a:pPr>
            <a:r>
              <a:rPr lang="en-US" sz="9600" dirty="0" smtClean="0">
                <a:solidFill>
                  <a:schemeClr val="bg2">
                    <a:lumMod val="60000"/>
                    <a:lumOff val="40000"/>
                  </a:schemeClr>
                </a:solidFill>
                <a:effectLst>
                  <a:outerShdw blurRad="38100" dist="38100" dir="2700000" algn="tl">
                    <a:srgbClr val="000000">
                      <a:alpha val="43137"/>
                    </a:srgbClr>
                  </a:outerShdw>
                </a:effectLst>
              </a:rPr>
              <a:t>	</a:t>
            </a:r>
            <a:r>
              <a:rPr lang="en-US" sz="5600" dirty="0" smtClean="0">
                <a:hlinkClick r:id="rId3" action="ppaction://hlinksldjump"/>
              </a:rPr>
              <a:t>Home</a:t>
            </a:r>
            <a:endParaRPr lang="en-US" sz="5600" dirty="0" smtClean="0"/>
          </a:p>
          <a:p>
            <a:endParaRPr lang="en-US" sz="9600" dirty="0" smtClean="0">
              <a:solidFill>
                <a:schemeClr val="bg2">
                  <a:lumMod val="60000"/>
                  <a:lumOff val="40000"/>
                </a:schemeClr>
              </a:solidFill>
              <a:effectLst>
                <a:outerShdw blurRad="38100" dist="38100" dir="2700000" algn="tl">
                  <a:srgbClr val="000000">
                    <a:alpha val="43137"/>
                  </a:srgbClr>
                </a:outerShdw>
              </a:effectLst>
            </a:endParaRPr>
          </a:p>
          <a:p>
            <a:endParaRPr lang="en-US" dirty="0" smtClean="0"/>
          </a:p>
          <a:p>
            <a:pPr>
              <a:buNone/>
            </a:pPr>
            <a:endParaRPr lang="en-US" dirty="0" smtClean="0"/>
          </a:p>
          <a:p>
            <a:endParaRPr lang="en-US" dirty="0" smtClean="0"/>
          </a:p>
          <a:p>
            <a:endParaRPr lang="en-US" dirty="0" smtClean="0"/>
          </a:p>
          <a:p>
            <a:endParaRPr lang="en-US" dirty="0" smtClean="0"/>
          </a:p>
          <a:p>
            <a:endParaRPr lang="en-US" dirty="0" smtClean="0"/>
          </a:p>
          <a:p>
            <a:r>
              <a:rPr lang="en-US" dirty="0" smtClean="0"/>
              <a:t>				</a:t>
            </a:r>
          </a:p>
          <a:p>
            <a:endParaRPr lang="en-US" dirty="0" smtClean="0"/>
          </a:p>
          <a:p>
            <a:endParaRPr lang="en-US" dirty="0" smtClean="0"/>
          </a:p>
          <a:p>
            <a:endParaRPr lang="en-US" dirty="0" smtClean="0"/>
          </a:p>
          <a:p>
            <a:endParaRPr lang="en-US" dirty="0" smtClean="0"/>
          </a:p>
          <a:p>
            <a:endParaRPr lang="en-US" dirty="0" smtClean="0"/>
          </a:p>
          <a:p>
            <a:pPr lvl="8"/>
            <a:endParaRPr lang="en-US" dirty="0" smtClean="0"/>
          </a:p>
          <a:p>
            <a:pPr lvl="8"/>
            <a:endParaRPr lang="en-US" dirty="0" smtClean="0"/>
          </a:p>
          <a:p>
            <a:pPr lvl="8"/>
            <a:endParaRPr lang="en-US" dirty="0" smtClean="0"/>
          </a:p>
          <a:p>
            <a:pPr lvl="8"/>
            <a:r>
              <a:rPr lang="en-US" dirty="0" smtClean="0">
                <a:hlinkClick r:id="rId3" action="ppaction://hlinksldjump"/>
              </a:rPr>
              <a:t>Home</a:t>
            </a:r>
            <a:endParaRPr lang="en-US" dirty="0" smtClean="0"/>
          </a:p>
        </p:txBody>
      </p:sp>
      <p:sp>
        <p:nvSpPr>
          <p:cNvPr id="2" name="Title 1"/>
          <p:cNvSpPr>
            <a:spLocks noGrp="1"/>
          </p:cNvSpPr>
          <p:nvPr>
            <p:ph type="title"/>
          </p:nvPr>
        </p:nvSpPr>
        <p:spPr/>
        <p:txBody>
          <a:bodyPr>
            <a:noAutofit/>
          </a:bodyPr>
          <a:lstStyle/>
          <a:p>
            <a:r>
              <a:rPr lang="en-US" sz="8000" dirty="0" smtClean="0"/>
              <a:t>K’s</a:t>
            </a:r>
            <a:endParaRPr lang="en-US" sz="8000" dirty="0"/>
          </a:p>
        </p:txBody>
      </p:sp>
    </p:spTree>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L’s</a:t>
            </a:r>
            <a:endParaRPr lang="en-US" sz="8000" dirty="0"/>
          </a:p>
        </p:txBody>
      </p:sp>
      <p:pic>
        <p:nvPicPr>
          <p:cNvPr id="9" name="Picture Placeholder 8" descr="Block_with_letter_L.jpg"/>
          <p:cNvPicPr>
            <a:picLocks noGrp="1" noChangeAspect="1"/>
          </p:cNvPicPr>
          <p:nvPr>
            <p:ph type="pic" idx="1"/>
          </p:nvPr>
        </p:nvPicPr>
        <p:blipFill>
          <a:blip r:embed="rId2" cstate="print"/>
          <a:srcRect t="3960" b="3960"/>
          <a:stretch>
            <a:fillRect/>
          </a:stretch>
        </p:blipFill>
        <p:spPr/>
      </p:pic>
      <p:sp>
        <p:nvSpPr>
          <p:cNvPr id="8" name="Text Placeholder 7"/>
          <p:cNvSpPr>
            <a:spLocks noGrp="1"/>
          </p:cNvSpPr>
          <p:nvPr>
            <p:ph type="body" sz="half" idx="2"/>
          </p:nvPr>
        </p:nvSpPr>
        <p:spPr/>
        <p:txBody>
          <a:bodyPr>
            <a:normAutofit/>
          </a:bodyPr>
          <a:lstStyle/>
          <a:p>
            <a:r>
              <a:rPr lang="en-US" dirty="0" err="1" smtClean="0">
                <a:solidFill>
                  <a:schemeClr val="accent2">
                    <a:lumMod val="75000"/>
                  </a:schemeClr>
                </a:solidFill>
                <a:effectLst>
                  <a:outerShdw blurRad="38100" dist="38100" dir="2700000" algn="tl">
                    <a:srgbClr val="000000">
                      <a:alpha val="43137"/>
                    </a:srgbClr>
                  </a:outerShdw>
                </a:effectLst>
              </a:rPr>
              <a:t>Ive</a:t>
            </a:r>
            <a:endParaRPr lang="en-US" dirty="0" smtClean="0">
              <a:solidFill>
                <a:schemeClr val="accent2">
                  <a:lumMod val="75000"/>
                </a:schemeClr>
              </a:solidFill>
              <a:effectLst>
                <a:outerShdw blurRad="38100" dist="38100" dir="2700000" algn="tl">
                  <a:srgbClr val="000000">
                    <a:alpha val="43137"/>
                  </a:srgbClr>
                </a:outerShdw>
              </a:effectLst>
            </a:endParaRPr>
          </a:p>
          <a:p>
            <a:r>
              <a:rPr lang="en-US" dirty="0" err="1" smtClean="0">
                <a:solidFill>
                  <a:schemeClr val="accent2">
                    <a:lumMod val="75000"/>
                  </a:schemeClr>
                </a:solidFill>
                <a:effectLst>
                  <a:outerShdw blurRad="38100" dist="38100" dir="2700000" algn="tl">
                    <a:srgbClr val="000000">
                      <a:alpha val="43137"/>
                    </a:srgbClr>
                  </a:outerShdw>
                </a:effectLst>
              </a:rPr>
              <a:t>Augh</a:t>
            </a:r>
            <a:endParaRPr lang="en-US" dirty="0" smtClean="0">
              <a:solidFill>
                <a:schemeClr val="accent2">
                  <a:lumMod val="75000"/>
                </a:schemeClr>
              </a:solidFill>
              <a:effectLst>
                <a:outerShdw blurRad="38100" dist="38100" dir="2700000" algn="tl">
                  <a:srgbClr val="000000">
                    <a:alpha val="43137"/>
                  </a:srgbClr>
                </a:outerShdw>
              </a:effectLst>
            </a:endParaRPr>
          </a:p>
          <a:p>
            <a:r>
              <a:rPr lang="en-US" dirty="0" err="1" smtClean="0">
                <a:solidFill>
                  <a:schemeClr val="accent2">
                    <a:lumMod val="75000"/>
                  </a:schemeClr>
                </a:solidFill>
                <a:effectLst>
                  <a:outerShdw blurRad="38100" dist="38100" dir="2700000" algn="tl">
                    <a:srgbClr val="000000">
                      <a:alpha val="43137"/>
                    </a:srgbClr>
                  </a:outerShdw>
                </a:effectLst>
              </a:rPr>
              <a:t>Ove</a:t>
            </a:r>
            <a:endParaRPr lang="en-US" dirty="0" smtClean="0">
              <a:solidFill>
                <a:schemeClr val="accent2">
                  <a:lumMod val="75000"/>
                </a:schemeClr>
              </a:solidFill>
              <a:effectLst>
                <a:outerShdw blurRad="38100" dist="38100" dir="2700000" algn="tl">
                  <a:srgbClr val="000000">
                    <a:alpha val="43137"/>
                  </a:srgbClr>
                </a:outerShdw>
              </a:effectLst>
            </a:endParaRPr>
          </a:p>
          <a:p>
            <a:endParaRPr lang="en-US" dirty="0" smtClean="0">
              <a:solidFill>
                <a:schemeClr val="accent2">
                  <a:lumMod val="75000"/>
                </a:schemeClr>
              </a:solidFill>
              <a:effectLst>
                <a:outerShdw blurRad="38100" dist="38100" dir="2700000" algn="tl">
                  <a:srgbClr val="000000">
                    <a:alpha val="43137"/>
                  </a:srgbClr>
                </a:outerShdw>
              </a:effectLst>
            </a:endParaRPr>
          </a:p>
          <a:p>
            <a:r>
              <a:rPr lang="en-US" dirty="0" smtClean="0">
                <a:solidFill>
                  <a:schemeClr val="accent2">
                    <a:lumMod val="75000"/>
                  </a:schemeClr>
                </a:solidFill>
                <a:effectLst>
                  <a:outerShdw blurRad="38100" dist="38100" dir="2700000" algn="tl">
                    <a:srgbClr val="000000">
                      <a:alpha val="43137"/>
                    </a:srgbClr>
                  </a:outerShdw>
                </a:effectLst>
              </a:rPr>
              <a:t>That’s all that Life asks.</a:t>
            </a:r>
          </a:p>
          <a:p>
            <a:endParaRPr lang="en-US" dirty="0" smtClean="0">
              <a:solidFill>
                <a:schemeClr val="accent2">
                  <a:lumMod val="75000"/>
                </a:schemeClr>
              </a:solidFill>
              <a:effectLst>
                <a:outerShdw blurRad="38100" dist="38100" dir="2700000" algn="tl">
                  <a:srgbClr val="000000">
                    <a:alpha val="43137"/>
                  </a:srgbClr>
                </a:outerShdw>
              </a:effectLst>
            </a:endParaRPr>
          </a:p>
          <a:p>
            <a:endParaRPr lang="en-US" dirty="0" smtClean="0">
              <a:solidFill>
                <a:schemeClr val="accent2">
                  <a:lumMod val="75000"/>
                </a:schemeClr>
              </a:solidFill>
              <a:effectLst>
                <a:outerShdw blurRad="38100" dist="38100" dir="2700000" algn="tl">
                  <a:srgbClr val="000000">
                    <a:alpha val="43137"/>
                  </a:srgbClr>
                </a:outerShdw>
              </a:effectLst>
            </a:endParaRPr>
          </a:p>
          <a:p>
            <a:pPr marL="0" lvl="8" indent="0">
              <a:lnSpc>
                <a:spcPct val="125000"/>
              </a:lnSpc>
              <a:spcBef>
                <a:spcPts val="600"/>
              </a:spcBef>
              <a:spcAft>
                <a:spcPts val="1000"/>
              </a:spcAft>
              <a:buClr>
                <a:schemeClr val="accent2"/>
              </a:buClr>
              <a:buNone/>
            </a:pPr>
            <a:r>
              <a:rPr lang="en-US" dirty="0" smtClean="0">
                <a:solidFill>
                  <a:schemeClr val="accent2">
                    <a:lumMod val="75000"/>
                  </a:schemeClr>
                </a:solidFill>
                <a:effectLst>
                  <a:outerShdw blurRad="38100" dist="38100" dir="2700000" algn="tl">
                    <a:srgbClr val="000000">
                      <a:alpha val="43137"/>
                    </a:srgbClr>
                  </a:outerShdw>
                </a:effectLst>
              </a:rPr>
              <a:t>	</a:t>
            </a:r>
            <a:r>
              <a:rPr lang="en-US" dirty="0" smtClean="0">
                <a:hlinkClick r:id="rId3" action="ppaction://hlinksldjump"/>
              </a:rPr>
              <a:t>Home</a:t>
            </a:r>
            <a:endParaRPr lang="en-US" dirty="0" smtClean="0"/>
          </a:p>
          <a:p>
            <a:endParaRPr lang="en-US" dirty="0" smtClean="0">
              <a:solidFill>
                <a:schemeClr val="accent2">
                  <a:lumMod val="75000"/>
                </a:schemeClr>
              </a:solidFill>
              <a:effectLst>
                <a:outerShdw blurRad="38100" dist="38100" dir="2700000" algn="tl">
                  <a:srgbClr val="000000">
                    <a:alpha val="43137"/>
                  </a:srgbClr>
                </a:outerShdw>
              </a:effectLst>
            </a:endParaRPr>
          </a:p>
          <a:p>
            <a:endParaRPr lang="en-US" dirty="0" smtClean="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hlinkClick r:id="rId2" action="ppaction://hlinksldjump"/>
              </a:rPr>
              <a:t>Metaphor</a:t>
            </a:r>
            <a:endParaRPr lang="en-US" dirty="0"/>
          </a:p>
        </p:txBody>
      </p:sp>
      <p:sp>
        <p:nvSpPr>
          <p:cNvPr id="2" name="Title 1"/>
          <p:cNvSpPr>
            <a:spLocks noGrp="1"/>
          </p:cNvSpPr>
          <p:nvPr>
            <p:ph type="title"/>
          </p:nvPr>
        </p:nvSpPr>
        <p:spPr/>
        <p:txBody>
          <a:bodyPr>
            <a:noAutofit/>
          </a:bodyPr>
          <a:lstStyle/>
          <a:p>
            <a:r>
              <a:rPr lang="en-US" sz="8000" dirty="0" smtClean="0"/>
              <a:t>M’s</a:t>
            </a:r>
            <a:endParaRPr lang="en-US" sz="8000" dirty="0"/>
          </a:p>
        </p:txBody>
      </p:sp>
      <p:sp>
        <p:nvSpPr>
          <p:cNvPr id="4" name="Content Placeholder 3"/>
          <p:cNvSpPr>
            <a:spLocks noGrp="1"/>
          </p:cNvSpPr>
          <p:nvPr>
            <p:ph sz="half" idx="4294967295"/>
          </p:nvPr>
        </p:nvSpPr>
        <p:spPr>
          <a:xfrm>
            <a:off x="5084763" y="1524000"/>
            <a:ext cx="4059237" cy="4572000"/>
          </a:xfrm>
        </p:spPr>
        <p:txBody>
          <a:bodyPr/>
          <a:lstStyle/>
          <a:p>
            <a:r>
              <a:rPr lang="en-US" dirty="0" smtClean="0">
                <a:hlinkClick r:id="rId3" action="ppaction://hlinksldjump"/>
              </a:rPr>
              <a:t>Mood</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4" action="ppaction://hlinksldjump"/>
              </a:rPr>
              <a:t>Home</a:t>
            </a:r>
            <a:endParaRPr lang="en-US" dirty="0"/>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Repetition of the initial sounds of several words in a </a:t>
            </a:r>
            <a:r>
              <a:rPr lang="en-US" dirty="0" smtClean="0"/>
              <a:t>group</a:t>
            </a:r>
          </a:p>
          <a:p>
            <a:endParaRPr lang="en-US" dirty="0" smtClean="0"/>
          </a:p>
          <a:p>
            <a:r>
              <a:rPr lang="en-US" dirty="0" smtClean="0">
                <a:solidFill>
                  <a:schemeClr val="tx2">
                    <a:lumMod val="10000"/>
                  </a:schemeClr>
                </a:solidFill>
              </a:rPr>
              <a:t>Elegant Elephants Eat Enthusiastically, Exquisite Eggs </a:t>
            </a:r>
          </a:p>
          <a:p>
            <a:endParaRPr lang="en-US" dirty="0" smtClean="0">
              <a:solidFill>
                <a:schemeClr val="tx2">
                  <a:lumMod val="10000"/>
                </a:schemeClr>
              </a:solidFill>
              <a:hlinkClick r:id="rId3" action="ppaction://hlinksldjump"/>
            </a:endParaRPr>
          </a:p>
          <a:p>
            <a:endParaRPr lang="en-US" dirty="0" smtClean="0">
              <a:hlinkClick r:id="rId3" action="ppaction://hlinksldjump"/>
            </a:endParaRPr>
          </a:p>
          <a:p>
            <a:endParaRPr lang="en-US" dirty="0" smtClean="0">
              <a:hlinkClick r:id="rId3" action="ppaction://hlinksldjump"/>
            </a:endParaRPr>
          </a:p>
          <a:p>
            <a:endParaRPr lang="en-US" dirty="0" smtClean="0">
              <a:hlinkClick r:id="rId3" action="ppaction://hlinksldjump"/>
            </a:endParaRPr>
          </a:p>
          <a:p>
            <a:endParaRPr lang="en-US" dirty="0" smtClean="0">
              <a:hlinkClick r:id="rId3" action="ppaction://hlinksldjump"/>
            </a:endParaRPr>
          </a:p>
          <a:p>
            <a:endParaRPr lang="en-US" dirty="0" smtClean="0">
              <a:hlinkClick r:id="rId3" action="ppaction://hlinksldjump"/>
            </a:endParaRPr>
          </a:p>
          <a:p>
            <a:pPr lvl="8"/>
            <a:r>
              <a:rPr lang="en-US" dirty="0" smtClean="0">
                <a:hlinkClick r:id="rId3" action="ppaction://hlinksldjump"/>
              </a:rPr>
              <a:t>Return to the A’s</a:t>
            </a:r>
            <a:endParaRPr lang="en-US" dirty="0" smtClean="0"/>
          </a:p>
          <a:p>
            <a:endParaRPr lang="en-US" dirty="0" smtClean="0"/>
          </a:p>
          <a:p>
            <a:endParaRPr lang="en-US" dirty="0" smtClean="0"/>
          </a:p>
          <a:p>
            <a:endParaRPr lang="en-US" dirty="0" smtClean="0"/>
          </a:p>
          <a:p>
            <a:endParaRPr lang="en-US" dirty="0" smtClean="0"/>
          </a:p>
          <a:p>
            <a:pPr lvl="8"/>
            <a:endParaRPr lang="en-US" dirty="0" smtClean="0"/>
          </a:p>
          <a:p>
            <a:endParaRPr lang="en-US" dirty="0" smtClean="0"/>
          </a:p>
          <a:p>
            <a:pPr lvl="8" algn="r"/>
            <a:endParaRPr lang="en-US" dirty="0" smtClean="0"/>
          </a:p>
          <a:p>
            <a:pPr lvl="8" algn="r"/>
            <a:endParaRPr lang="en-US" dirty="0" smtClean="0"/>
          </a:p>
        </p:txBody>
      </p:sp>
      <p:sp>
        <p:nvSpPr>
          <p:cNvPr id="2" name="Title 1"/>
          <p:cNvSpPr>
            <a:spLocks noGrp="1"/>
          </p:cNvSpPr>
          <p:nvPr>
            <p:ph type="title"/>
          </p:nvPr>
        </p:nvSpPr>
        <p:spPr/>
        <p:txBody>
          <a:bodyPr>
            <a:normAutofit/>
          </a:bodyPr>
          <a:lstStyle/>
          <a:p>
            <a:r>
              <a:rPr lang="en-US" sz="5400" dirty="0" smtClean="0"/>
              <a:t>ALLITERATION</a:t>
            </a:r>
            <a:endParaRPr lang="en-US" sz="5400" dirty="0"/>
          </a:p>
        </p:txBody>
      </p:sp>
      <p:sp>
        <p:nvSpPr>
          <p:cNvPr id="8" name="Content Placeholder 7"/>
          <p:cNvSpPr>
            <a:spLocks noGrp="1"/>
          </p:cNvSpPr>
          <p:nvPr>
            <p:ph sz="half" idx="4294967295"/>
          </p:nvPr>
        </p:nvSpPr>
        <p:spPr>
          <a:xfrm>
            <a:off x="5084763" y="1524000"/>
            <a:ext cx="4059237" cy="4572000"/>
          </a:xfrm>
        </p:spPr>
        <p:txBody>
          <a:bodyPr>
            <a:normAutofit/>
          </a:bodyPr>
          <a:lstStyle/>
          <a:p>
            <a:endParaRPr lang="en-US" dirty="0" smtClean="0"/>
          </a:p>
          <a:p>
            <a:endParaRPr lang="en-US" dirty="0" smtClean="0"/>
          </a:p>
          <a:p>
            <a:pPr lvl="8"/>
            <a:endParaRPr lang="en-US" dirty="0" smtClean="0"/>
          </a:p>
        </p:txBody>
      </p:sp>
      <p:pic>
        <p:nvPicPr>
          <p:cNvPr id="5" name="Picture 4" descr="images.jpg"/>
          <p:cNvPicPr>
            <a:picLocks noChangeAspect="1"/>
          </p:cNvPicPr>
          <p:nvPr/>
        </p:nvPicPr>
        <p:blipFill>
          <a:blip r:embed="rId4" cstate="print"/>
          <a:stretch>
            <a:fillRect/>
          </a:stretch>
        </p:blipFill>
        <p:spPr>
          <a:xfrm>
            <a:off x="5410200" y="4038600"/>
            <a:ext cx="2895600" cy="2181352"/>
          </a:xfrm>
          <a:prstGeom prst="rect">
            <a:avLst/>
          </a:prstGeom>
        </p:spPr>
      </p:pic>
    </p:spTree>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comparison is made between two unlike things without the use of words “like” or “as”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M’s</a:t>
            </a:r>
            <a:endParaRPr lang="en-US" dirty="0" smtClean="0"/>
          </a:p>
          <a:p>
            <a:pPr lvl="8"/>
            <a:endParaRPr lang="en-US" dirty="0"/>
          </a:p>
        </p:txBody>
      </p:sp>
      <p:sp>
        <p:nvSpPr>
          <p:cNvPr id="3" name="Title 2"/>
          <p:cNvSpPr>
            <a:spLocks noGrp="1"/>
          </p:cNvSpPr>
          <p:nvPr>
            <p:ph type="title"/>
          </p:nvPr>
        </p:nvSpPr>
        <p:spPr/>
        <p:txBody>
          <a:bodyPr>
            <a:normAutofit/>
          </a:bodyPr>
          <a:lstStyle/>
          <a:p>
            <a:r>
              <a:rPr lang="en-US" sz="5400" dirty="0" smtClean="0"/>
              <a:t>METAPHOR</a:t>
            </a:r>
            <a:endParaRPr lang="en-US" sz="5400" dirty="0"/>
          </a:p>
        </p:txBody>
      </p:sp>
    </p:spTree>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feeling or atmosphere that a writer creates for the reader</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M’s</a:t>
            </a:r>
            <a:endParaRPr lang="en-US" dirty="0" smtClean="0"/>
          </a:p>
          <a:p>
            <a:pPr lvl="8"/>
            <a:endParaRPr lang="en-US" dirty="0" smtClean="0"/>
          </a:p>
          <a:p>
            <a:pPr lvl="8"/>
            <a:endParaRPr lang="en-US" dirty="0"/>
          </a:p>
        </p:txBody>
      </p:sp>
      <p:sp>
        <p:nvSpPr>
          <p:cNvPr id="3" name="Title 2"/>
          <p:cNvSpPr>
            <a:spLocks noGrp="1"/>
          </p:cNvSpPr>
          <p:nvPr>
            <p:ph type="title"/>
          </p:nvPr>
        </p:nvSpPr>
        <p:spPr/>
        <p:txBody>
          <a:bodyPr>
            <a:normAutofit/>
          </a:bodyPr>
          <a:lstStyle/>
          <a:p>
            <a:r>
              <a:rPr lang="en-US" sz="5400" dirty="0" smtClean="0"/>
              <a:t>MOOD</a:t>
            </a:r>
            <a:endParaRPr lang="en-US" sz="5400" dirty="0"/>
          </a:p>
        </p:txBody>
      </p:sp>
    </p:spTree>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Narrator – the teller of the story</a:t>
            </a:r>
            <a:endParaRPr lang="en-US" dirty="0"/>
          </a:p>
        </p:txBody>
      </p:sp>
      <p:sp>
        <p:nvSpPr>
          <p:cNvPr id="2" name="Title 1"/>
          <p:cNvSpPr>
            <a:spLocks noGrp="1"/>
          </p:cNvSpPr>
          <p:nvPr>
            <p:ph type="title"/>
          </p:nvPr>
        </p:nvSpPr>
        <p:spPr/>
        <p:txBody>
          <a:bodyPr>
            <a:noAutofit/>
          </a:bodyPr>
          <a:lstStyle/>
          <a:p>
            <a:r>
              <a:rPr lang="en-US" sz="8000" dirty="0" smtClean="0"/>
              <a:t>N’s</a:t>
            </a:r>
            <a:endParaRPr lang="en-US" sz="8000" dirty="0"/>
          </a:p>
        </p:txBody>
      </p:sp>
      <p:sp>
        <p:nvSpPr>
          <p:cNvPr id="4" name="Content Placeholder 3"/>
          <p:cNvSpPr>
            <a:spLocks noGrp="1"/>
          </p:cNvSpPr>
          <p:nvPr>
            <p:ph sz="half" idx="4294967295"/>
          </p:nvPr>
        </p:nvSpPr>
        <p:spPr>
          <a:xfrm>
            <a:off x="5084763" y="1524000"/>
            <a:ext cx="4059237" cy="4572000"/>
          </a:xfrm>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Home</a:t>
            </a:r>
            <a:endParaRPr lang="en-US" dirty="0" smtClean="0"/>
          </a:p>
        </p:txBody>
      </p:sp>
    </p:spTree>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hlinkClick r:id="rId2" action="ppaction://hlinksldjump"/>
              </a:rPr>
              <a:t>Onomatopoeia</a:t>
            </a:r>
            <a:endParaRPr lang="en-US" dirty="0"/>
          </a:p>
        </p:txBody>
      </p:sp>
      <p:sp>
        <p:nvSpPr>
          <p:cNvPr id="2" name="Title 1"/>
          <p:cNvSpPr>
            <a:spLocks noGrp="1"/>
          </p:cNvSpPr>
          <p:nvPr>
            <p:ph type="title"/>
          </p:nvPr>
        </p:nvSpPr>
        <p:spPr/>
        <p:txBody>
          <a:bodyPr>
            <a:noAutofit/>
          </a:bodyPr>
          <a:lstStyle/>
          <a:p>
            <a:r>
              <a:rPr lang="en-US" sz="8000" dirty="0" smtClean="0"/>
              <a:t>O’s</a:t>
            </a:r>
            <a:endParaRPr lang="en-US" sz="8000" dirty="0"/>
          </a:p>
        </p:txBody>
      </p:sp>
      <p:sp>
        <p:nvSpPr>
          <p:cNvPr id="4" name="Content Placeholder 3"/>
          <p:cNvSpPr>
            <a:spLocks noGrp="1"/>
          </p:cNvSpPr>
          <p:nvPr>
            <p:ph sz="half" idx="4294967295"/>
          </p:nvPr>
        </p:nvSpPr>
        <p:spPr>
          <a:xfrm>
            <a:off x="5084763" y="1524000"/>
            <a:ext cx="4059237" cy="4572000"/>
          </a:xfrm>
        </p:spPr>
        <p:txBody>
          <a:bodyPr/>
          <a:lstStyle/>
          <a:p>
            <a:r>
              <a:rPr lang="en-US" dirty="0" smtClean="0">
                <a:hlinkClick r:id="rId3" action="ppaction://hlinksldjump"/>
              </a:rPr>
              <a:t>Oxymoron</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4" action="ppaction://hlinksldjump"/>
              </a:rPr>
              <a:t>Home</a:t>
            </a:r>
            <a:endParaRPr lang="en-US" dirty="0"/>
          </a:p>
        </p:txBody>
      </p:sp>
    </p:spTree>
  </p:cSld>
  <p:clrMapOvr>
    <a:masterClrMapping/>
  </p:clrMapOvr>
  <p:transition spd="med">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literary device wherein the sound of a word echoes the sound it represents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O’s</a:t>
            </a:r>
            <a:endParaRPr lang="en-US" dirty="0"/>
          </a:p>
        </p:txBody>
      </p:sp>
      <p:sp>
        <p:nvSpPr>
          <p:cNvPr id="3" name="Title 2"/>
          <p:cNvSpPr>
            <a:spLocks noGrp="1"/>
          </p:cNvSpPr>
          <p:nvPr>
            <p:ph type="title"/>
          </p:nvPr>
        </p:nvSpPr>
        <p:spPr/>
        <p:txBody>
          <a:bodyPr>
            <a:normAutofit/>
          </a:bodyPr>
          <a:lstStyle/>
          <a:p>
            <a:r>
              <a:rPr lang="en-US" sz="5400" dirty="0" smtClean="0"/>
              <a:t>ONOMATOPOEIA</a:t>
            </a:r>
            <a:endParaRPr lang="en-US" sz="5400" dirty="0"/>
          </a:p>
        </p:txBody>
      </p:sp>
    </p:spTree>
  </p:cSld>
  <p:clrMapOvr>
    <a:masterClrMapping/>
  </p:clrMapOvr>
  <p:transition spd="med">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phrase combining two contradictory terms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O’s</a:t>
            </a:r>
            <a:endParaRPr lang="en-US" dirty="0" smtClean="0"/>
          </a:p>
          <a:p>
            <a:pPr lvl="8"/>
            <a:endParaRPr lang="en-US" dirty="0"/>
          </a:p>
        </p:txBody>
      </p:sp>
      <p:sp>
        <p:nvSpPr>
          <p:cNvPr id="3" name="Title 2"/>
          <p:cNvSpPr>
            <a:spLocks noGrp="1"/>
          </p:cNvSpPr>
          <p:nvPr>
            <p:ph type="title"/>
          </p:nvPr>
        </p:nvSpPr>
        <p:spPr/>
        <p:txBody>
          <a:bodyPr>
            <a:normAutofit/>
          </a:bodyPr>
          <a:lstStyle/>
          <a:p>
            <a:r>
              <a:rPr lang="en-US" sz="5400" dirty="0" smtClean="0"/>
              <a:t>OXYMORON</a:t>
            </a:r>
            <a:endParaRPr lang="en-US" sz="5400" dirty="0"/>
          </a:p>
        </p:txBody>
      </p:sp>
    </p:spTree>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P’s</a:t>
            </a:r>
            <a:endParaRPr lang="en-US" sz="8000" dirty="0"/>
          </a:p>
        </p:txBody>
      </p:sp>
      <p:sp>
        <p:nvSpPr>
          <p:cNvPr id="3" name="Content Placeholder 2"/>
          <p:cNvSpPr>
            <a:spLocks noGrp="1"/>
          </p:cNvSpPr>
          <p:nvPr>
            <p:ph sz="half" idx="1"/>
          </p:nvPr>
        </p:nvSpPr>
        <p:spPr/>
        <p:txBody>
          <a:bodyPr>
            <a:normAutofit fontScale="85000" lnSpcReduction="20000"/>
          </a:bodyPr>
          <a:lstStyle/>
          <a:p>
            <a:r>
              <a:rPr lang="en-US" dirty="0" smtClean="0">
                <a:hlinkClick r:id="rId2" action="ppaction://hlinksldjump"/>
              </a:rPr>
              <a:t>Parody</a:t>
            </a:r>
            <a:endParaRPr lang="en-US" dirty="0" smtClean="0"/>
          </a:p>
          <a:p>
            <a:endParaRPr lang="en-US" dirty="0" smtClean="0"/>
          </a:p>
          <a:p>
            <a:r>
              <a:rPr lang="en-US" dirty="0" smtClean="0">
                <a:hlinkClick r:id="rId3" action="ppaction://hlinksldjump"/>
              </a:rPr>
              <a:t>Personification</a:t>
            </a:r>
            <a:endParaRPr lang="en-US" dirty="0" smtClean="0"/>
          </a:p>
          <a:p>
            <a:endParaRPr lang="en-US" dirty="0" smtClean="0"/>
          </a:p>
          <a:p>
            <a:r>
              <a:rPr lang="en-US" dirty="0" smtClean="0">
                <a:hlinkClick r:id="rId4" action="ppaction://hlinksldjump"/>
              </a:rPr>
              <a:t>Protagonist</a:t>
            </a:r>
            <a:endParaRPr lang="en-US" dirty="0" smtClean="0"/>
          </a:p>
          <a:p>
            <a:endParaRPr lang="en-US" dirty="0" smtClean="0"/>
          </a:p>
          <a:p>
            <a:r>
              <a:rPr lang="en-US" dirty="0" smtClean="0">
                <a:hlinkClick r:id="rId5" action="ppaction://hlinksldjump"/>
              </a:rPr>
              <a:t>Pun</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hlinkClick r:id="rId6" action="ppaction://hlinksldjump"/>
              </a:rPr>
              <a:t>Plot</a:t>
            </a:r>
            <a:endParaRPr lang="en-US" dirty="0" smtClean="0"/>
          </a:p>
          <a:p>
            <a:pPr lvl="1"/>
            <a:r>
              <a:rPr lang="en-US" dirty="0" smtClean="0">
                <a:hlinkClick r:id="rId7" action="ppaction://hlinksldjump"/>
              </a:rPr>
              <a:t>First Person</a:t>
            </a:r>
            <a:endParaRPr lang="en-US" dirty="0" smtClean="0"/>
          </a:p>
          <a:p>
            <a:pPr lvl="1"/>
            <a:r>
              <a:rPr lang="en-US" dirty="0" smtClean="0">
                <a:hlinkClick r:id="rId8" action="ppaction://hlinksldjump"/>
              </a:rPr>
              <a:t>Third Person Omniscient</a:t>
            </a:r>
            <a:endParaRPr lang="en-US" dirty="0" smtClean="0"/>
          </a:p>
          <a:p>
            <a:pPr lvl="1"/>
            <a:r>
              <a:rPr lang="en-US" dirty="0" smtClean="0">
                <a:hlinkClick r:id="rId9" action="ppaction://hlinksldjump"/>
              </a:rPr>
              <a:t>Third Person Limited</a:t>
            </a:r>
            <a:endParaRPr lang="en-US" dirty="0" smtClean="0"/>
          </a:p>
          <a:p>
            <a:pPr lvl="1"/>
            <a:r>
              <a:rPr lang="en-US" dirty="0" smtClean="0">
                <a:hlinkClick r:id="rId10" action="ppaction://hlinksldjump"/>
              </a:rPr>
              <a:t>Second Person</a:t>
            </a:r>
            <a:endParaRPr lang="en-US" dirty="0" smtClean="0"/>
          </a:p>
          <a:p>
            <a:pPr lvl="1"/>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11" action="ppaction://hlinksldjump"/>
              </a:rPr>
              <a:t>Home</a:t>
            </a:r>
            <a:endParaRPr lang="en-US" dirty="0" smtClean="0"/>
          </a:p>
        </p:txBody>
      </p:sp>
    </p:spTree>
  </p:cSld>
  <p:clrMapOvr>
    <a:masterClrMapping/>
  </p:clrMapOvr>
  <p:transition spd="med">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work that comically imitates another work</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P’s</a:t>
            </a:r>
            <a:endParaRPr lang="en-US" dirty="0"/>
          </a:p>
        </p:txBody>
      </p:sp>
      <p:sp>
        <p:nvSpPr>
          <p:cNvPr id="3" name="Title 2"/>
          <p:cNvSpPr>
            <a:spLocks noGrp="1"/>
          </p:cNvSpPr>
          <p:nvPr>
            <p:ph type="title"/>
          </p:nvPr>
        </p:nvSpPr>
        <p:spPr/>
        <p:txBody>
          <a:bodyPr>
            <a:normAutofit/>
          </a:bodyPr>
          <a:lstStyle/>
          <a:p>
            <a:r>
              <a:rPr lang="en-US" sz="5400" dirty="0" smtClean="0"/>
              <a:t>PARODY</a:t>
            </a:r>
            <a:endParaRPr lang="en-US" sz="5400" dirty="0"/>
          </a:p>
        </p:txBody>
      </p:sp>
    </p:spTree>
  </p:cSld>
  <p:clrMapOvr>
    <a:masterClrMapping/>
  </p:clrMapOvr>
  <p:transition spd="med">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Giving human qualities to abstract ideas, animals, and inanimate objects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P’s</a:t>
            </a:r>
            <a:endParaRPr lang="en-US" dirty="0" smtClean="0"/>
          </a:p>
          <a:p>
            <a:pPr lvl="8"/>
            <a:endParaRPr lang="en-US" dirty="0"/>
          </a:p>
        </p:txBody>
      </p:sp>
      <p:sp>
        <p:nvSpPr>
          <p:cNvPr id="3" name="Title 2"/>
          <p:cNvSpPr>
            <a:spLocks noGrp="1"/>
          </p:cNvSpPr>
          <p:nvPr>
            <p:ph type="title"/>
          </p:nvPr>
        </p:nvSpPr>
        <p:spPr/>
        <p:txBody>
          <a:bodyPr>
            <a:normAutofit/>
          </a:bodyPr>
          <a:lstStyle/>
          <a:p>
            <a:r>
              <a:rPr lang="en-US" sz="5400" dirty="0" smtClean="0"/>
              <a:t>PERSONIFICATION</a:t>
            </a:r>
            <a:endParaRPr lang="en-US" sz="5400" dirty="0"/>
          </a:p>
        </p:txBody>
      </p:sp>
    </p:spTree>
  </p:cSld>
  <p:clrMapOvr>
    <a:masterClrMapping/>
  </p:clrMapOvr>
  <p:transition spd="med">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happens in a story; the sequence of events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P’s</a:t>
            </a:r>
            <a:endParaRPr lang="en-US" dirty="0" smtClean="0"/>
          </a:p>
          <a:p>
            <a:pPr lvl="8"/>
            <a:endParaRPr lang="en-US" dirty="0"/>
          </a:p>
        </p:txBody>
      </p:sp>
      <p:sp>
        <p:nvSpPr>
          <p:cNvPr id="3" name="Title 2"/>
          <p:cNvSpPr>
            <a:spLocks noGrp="1"/>
          </p:cNvSpPr>
          <p:nvPr>
            <p:ph type="title"/>
          </p:nvPr>
        </p:nvSpPr>
        <p:spPr/>
        <p:txBody>
          <a:bodyPr>
            <a:normAutofit/>
          </a:bodyPr>
          <a:lstStyle/>
          <a:p>
            <a:r>
              <a:rPr lang="en-US" sz="5400" dirty="0" smtClean="0"/>
              <a:t>PLOT</a:t>
            </a:r>
            <a:endParaRPr lang="en-US" sz="5400"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A reference in one literary work to a character of theme found in another literary work</a:t>
            </a:r>
          </a:p>
          <a:p>
            <a:endParaRPr lang="en-US" dirty="0" smtClean="0"/>
          </a:p>
          <a:p>
            <a:r>
              <a:rPr lang="en-US" dirty="0" smtClean="0">
                <a:solidFill>
                  <a:schemeClr val="tx2">
                    <a:lumMod val="10000"/>
                  </a:schemeClr>
                </a:solidFill>
              </a:rPr>
              <a:t>In “The Hunger Games,” the names of the characters alludes to the names of characters in Julius Caesar</a:t>
            </a:r>
          </a:p>
          <a:p>
            <a:endParaRPr lang="en-US" dirty="0" smtClean="0"/>
          </a:p>
          <a:p>
            <a:endParaRPr lang="en-US" dirty="0" smtClean="0"/>
          </a:p>
          <a:p>
            <a:endParaRPr lang="en-US" dirty="0" smtClean="0"/>
          </a:p>
          <a:p>
            <a:endParaRPr lang="en-US" dirty="0" smtClean="0"/>
          </a:p>
          <a:p>
            <a:endParaRPr lang="en-US" dirty="0" smtClean="0"/>
          </a:p>
          <a:p>
            <a:pPr lvl="8"/>
            <a:endParaRPr lang="en-US" dirty="0" smtClean="0"/>
          </a:p>
          <a:p>
            <a:pPr lvl="8"/>
            <a:r>
              <a:rPr lang="en-US" dirty="0" smtClean="0">
                <a:hlinkClick r:id="rId2" action="ppaction://hlinksldjump"/>
              </a:rPr>
              <a:t>Return to the A’s</a:t>
            </a:r>
            <a:endParaRPr lang="en-US" dirty="0" smtClean="0"/>
          </a:p>
        </p:txBody>
      </p:sp>
      <p:sp>
        <p:nvSpPr>
          <p:cNvPr id="3" name="Title 2"/>
          <p:cNvSpPr>
            <a:spLocks noGrp="1"/>
          </p:cNvSpPr>
          <p:nvPr>
            <p:ph type="title"/>
          </p:nvPr>
        </p:nvSpPr>
        <p:spPr/>
        <p:txBody>
          <a:bodyPr>
            <a:normAutofit/>
          </a:bodyPr>
          <a:lstStyle/>
          <a:p>
            <a:r>
              <a:rPr lang="en-US" sz="5400" dirty="0" smtClean="0"/>
              <a:t>ALLUSION</a:t>
            </a:r>
            <a:endParaRPr lang="en-US" sz="5400" dirty="0"/>
          </a:p>
        </p:txBody>
      </p:sp>
    </p:spTree>
  </p:cSld>
  <p:clrMapOvr>
    <a:masterClrMapping/>
  </p:clrMapOvr>
  <p:transition spd="med">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perspective or vantage point from which a story is told</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P’s</a:t>
            </a:r>
            <a:endParaRPr lang="en-US" dirty="0" smtClean="0"/>
          </a:p>
          <a:p>
            <a:pPr lvl="8"/>
            <a:endParaRPr lang="en-US" dirty="0"/>
          </a:p>
        </p:txBody>
      </p:sp>
      <p:sp>
        <p:nvSpPr>
          <p:cNvPr id="3" name="Title 2"/>
          <p:cNvSpPr>
            <a:spLocks noGrp="1"/>
          </p:cNvSpPr>
          <p:nvPr>
            <p:ph type="title"/>
          </p:nvPr>
        </p:nvSpPr>
        <p:spPr/>
        <p:txBody>
          <a:bodyPr>
            <a:normAutofit/>
          </a:bodyPr>
          <a:lstStyle/>
          <a:p>
            <a:r>
              <a:rPr lang="en-US" sz="5400" dirty="0" smtClean="0"/>
              <a:t>POINT OF VIEW</a:t>
            </a:r>
            <a:endParaRPr lang="en-US" sz="5400" dirty="0"/>
          </a:p>
        </p:txBody>
      </p:sp>
    </p:spTree>
  </p:cSld>
  <p:clrMapOvr>
    <a:masterClrMapping/>
  </p:clrMapOvr>
  <p:transition spd="med">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Relates events as they are perceived by a single character</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Point of View</a:t>
            </a:r>
            <a:endParaRPr lang="en-US" dirty="0" smtClean="0"/>
          </a:p>
          <a:p>
            <a:pPr lvl="8"/>
            <a:endParaRPr lang="en-US" dirty="0"/>
          </a:p>
        </p:txBody>
      </p:sp>
      <p:sp>
        <p:nvSpPr>
          <p:cNvPr id="3" name="Title 2"/>
          <p:cNvSpPr>
            <a:spLocks noGrp="1"/>
          </p:cNvSpPr>
          <p:nvPr>
            <p:ph type="title"/>
          </p:nvPr>
        </p:nvSpPr>
        <p:spPr/>
        <p:txBody>
          <a:bodyPr/>
          <a:lstStyle/>
          <a:p>
            <a:r>
              <a:rPr lang="en-US" dirty="0" smtClean="0">
                <a:solidFill>
                  <a:srgbClr val="0070C0"/>
                </a:solidFill>
              </a:rPr>
              <a:t>FIRST PERSON</a:t>
            </a:r>
            <a:endParaRPr lang="en-US" dirty="0">
              <a:solidFill>
                <a:srgbClr val="0070C0"/>
              </a:solidFill>
            </a:endParaRPr>
          </a:p>
        </p:txBody>
      </p:sp>
    </p:spTree>
  </p:cSld>
  <p:clrMapOvr>
    <a:masterClrMapping/>
  </p:clrMapOvr>
  <p:transition spd="med">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Outside of any single character’s perception.  It is an “all-knowing” point of view</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Point of View</a:t>
            </a:r>
            <a:endParaRPr lang="en-US" dirty="0" smtClean="0"/>
          </a:p>
          <a:p>
            <a:pPr lvl="8"/>
            <a:endParaRPr lang="en-US" dirty="0" smtClean="0"/>
          </a:p>
        </p:txBody>
      </p:sp>
      <p:sp>
        <p:nvSpPr>
          <p:cNvPr id="3" name="Title 2"/>
          <p:cNvSpPr>
            <a:spLocks noGrp="1"/>
          </p:cNvSpPr>
          <p:nvPr>
            <p:ph type="title"/>
          </p:nvPr>
        </p:nvSpPr>
        <p:spPr/>
        <p:txBody>
          <a:bodyPr/>
          <a:lstStyle/>
          <a:p>
            <a:r>
              <a:rPr lang="en-US" dirty="0" smtClean="0">
                <a:solidFill>
                  <a:srgbClr val="0070C0"/>
                </a:solidFill>
              </a:rPr>
              <a:t>THIRD PERSON OMNISCIENT</a:t>
            </a:r>
            <a:endParaRPr lang="en-US" dirty="0">
              <a:solidFill>
                <a:srgbClr val="0070C0"/>
              </a:solidFill>
            </a:endParaRPr>
          </a:p>
        </p:txBody>
      </p:sp>
    </p:spTree>
  </p:cSld>
  <p:clrMapOvr>
    <a:masterClrMapping/>
  </p:clrMapOvr>
  <p:transition spd="med">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Outside of any single character’s perception but not all-knowing</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Point of View</a:t>
            </a:r>
            <a:endParaRPr lang="en-US" dirty="0" smtClean="0"/>
          </a:p>
          <a:p>
            <a:pPr lvl="8"/>
            <a:endParaRPr lang="en-US" dirty="0" smtClean="0"/>
          </a:p>
        </p:txBody>
      </p:sp>
      <p:sp>
        <p:nvSpPr>
          <p:cNvPr id="3" name="Title 2"/>
          <p:cNvSpPr>
            <a:spLocks noGrp="1"/>
          </p:cNvSpPr>
          <p:nvPr>
            <p:ph type="title"/>
          </p:nvPr>
        </p:nvSpPr>
        <p:spPr/>
        <p:txBody>
          <a:bodyPr/>
          <a:lstStyle/>
          <a:p>
            <a:r>
              <a:rPr lang="en-US" dirty="0" smtClean="0">
                <a:solidFill>
                  <a:srgbClr val="0070C0"/>
                </a:solidFill>
              </a:rPr>
              <a:t>THIRD PERSON LIMITED</a:t>
            </a:r>
            <a:endParaRPr lang="en-US" dirty="0">
              <a:solidFill>
                <a:srgbClr val="0070C0"/>
              </a:solidFill>
            </a:endParaRPr>
          </a:p>
        </p:txBody>
      </p:sp>
    </p:spTree>
  </p:cSld>
  <p:clrMapOvr>
    <a:masterClrMapping/>
  </p:clrMapOvr>
  <p:transition spd="med">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Relates the events to another character using “you,” so that the story is being told through the addressee’s point of view.  Least used in literature</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Point of View</a:t>
            </a:r>
            <a:endParaRPr lang="en-US" dirty="0"/>
          </a:p>
        </p:txBody>
      </p:sp>
      <p:sp>
        <p:nvSpPr>
          <p:cNvPr id="3" name="Title 2"/>
          <p:cNvSpPr>
            <a:spLocks noGrp="1"/>
          </p:cNvSpPr>
          <p:nvPr>
            <p:ph type="title"/>
          </p:nvPr>
        </p:nvSpPr>
        <p:spPr/>
        <p:txBody>
          <a:bodyPr/>
          <a:lstStyle/>
          <a:p>
            <a:r>
              <a:rPr lang="en-US" dirty="0" smtClean="0">
                <a:solidFill>
                  <a:srgbClr val="0070C0"/>
                </a:solidFill>
              </a:rPr>
              <a:t>SECOND PERSON</a:t>
            </a:r>
            <a:endParaRPr lang="en-US" dirty="0">
              <a:solidFill>
                <a:srgbClr val="0070C0"/>
              </a:solidFill>
            </a:endParaRPr>
          </a:p>
        </p:txBody>
      </p:sp>
    </p:spTree>
  </p:cSld>
  <p:clrMapOvr>
    <a:masterClrMapping/>
  </p:clrMapOvr>
  <p:transition spd="med">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main character in a story</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P’s</a:t>
            </a:r>
            <a:endParaRPr lang="en-US" dirty="0"/>
          </a:p>
        </p:txBody>
      </p:sp>
      <p:sp>
        <p:nvSpPr>
          <p:cNvPr id="3" name="Title 2"/>
          <p:cNvSpPr>
            <a:spLocks noGrp="1"/>
          </p:cNvSpPr>
          <p:nvPr>
            <p:ph type="title"/>
          </p:nvPr>
        </p:nvSpPr>
        <p:spPr/>
        <p:txBody>
          <a:bodyPr>
            <a:normAutofit/>
          </a:bodyPr>
          <a:lstStyle/>
          <a:p>
            <a:r>
              <a:rPr lang="en-US" sz="5400" dirty="0" smtClean="0"/>
              <a:t>PROTAGONIST</a:t>
            </a:r>
            <a:endParaRPr lang="en-US" sz="5400" dirty="0"/>
          </a:p>
        </p:txBody>
      </p:sp>
    </p:spTree>
  </p:cSld>
  <p:clrMapOvr>
    <a:masterClrMapping/>
  </p:clrMapOvr>
  <p:transition spd="med">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humorous play on words, often involving double meanings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P’s</a:t>
            </a:r>
            <a:endParaRPr lang="en-US" dirty="0" smtClean="0"/>
          </a:p>
          <a:p>
            <a:pPr lvl="8"/>
            <a:endParaRPr lang="en-US" dirty="0"/>
          </a:p>
        </p:txBody>
      </p:sp>
      <p:sp>
        <p:nvSpPr>
          <p:cNvPr id="3" name="Title 2"/>
          <p:cNvSpPr>
            <a:spLocks noGrp="1"/>
          </p:cNvSpPr>
          <p:nvPr>
            <p:ph type="title"/>
          </p:nvPr>
        </p:nvSpPr>
        <p:spPr/>
        <p:txBody>
          <a:bodyPr>
            <a:normAutofit/>
          </a:bodyPr>
          <a:lstStyle/>
          <a:p>
            <a:r>
              <a:rPr lang="en-US" sz="5400" dirty="0" smtClean="0"/>
              <a:t>PUN</a:t>
            </a:r>
            <a:endParaRPr lang="en-US" sz="5400" dirty="0"/>
          </a:p>
        </p:txBody>
      </p:sp>
    </p:spTree>
  </p:cSld>
  <p:clrMapOvr>
    <a:masterClrMapping/>
  </p:clrMapOvr>
  <p:transition spd="med">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8000" dirty="0" smtClean="0"/>
              <a:t>Q’s</a:t>
            </a:r>
            <a:endParaRPr lang="en-US" sz="8000" dirty="0"/>
          </a:p>
        </p:txBody>
      </p:sp>
      <p:pic>
        <p:nvPicPr>
          <p:cNvPr id="7" name="Picture Placeholder 6" descr="images.jpg"/>
          <p:cNvPicPr>
            <a:picLocks noGrp="1" noChangeAspect="1"/>
          </p:cNvPicPr>
          <p:nvPr>
            <p:ph type="pic" idx="1"/>
          </p:nvPr>
        </p:nvPicPr>
        <p:blipFill>
          <a:blip r:embed="rId2" cstate="print"/>
          <a:srcRect t="3797" b="3797"/>
          <a:stretch>
            <a:fillRect/>
          </a:stretch>
        </p:blipFill>
        <p:spPr>
          <a:xfrm>
            <a:off x="838200" y="990600"/>
            <a:ext cx="5112707" cy="4724400"/>
          </a:xfrm>
        </p:spPr>
      </p:pic>
      <p:sp>
        <p:nvSpPr>
          <p:cNvPr id="6" name="Text Placeholder 5"/>
          <p:cNvSpPr>
            <a:spLocks noGrp="1"/>
          </p:cNvSpPr>
          <p:nvPr>
            <p:ph type="body" sz="half" idx="2"/>
          </p:nvPr>
        </p:nvSpPr>
        <p:spPr/>
        <p:txBody>
          <a:bodyPr>
            <a:normAutofit fontScale="92500" lnSpcReduction="20000"/>
          </a:bodyPr>
          <a:lstStyle/>
          <a:p>
            <a:r>
              <a:rPr lang="en-US" dirty="0" smtClean="0">
                <a:solidFill>
                  <a:schemeClr val="accent3">
                    <a:lumMod val="50000"/>
                  </a:schemeClr>
                </a:solidFill>
              </a:rPr>
              <a:t>QUIET</a:t>
            </a:r>
          </a:p>
          <a:p>
            <a:r>
              <a:rPr lang="en-US" dirty="0" smtClean="0">
                <a:solidFill>
                  <a:schemeClr val="accent3">
                    <a:lumMod val="50000"/>
                  </a:schemeClr>
                </a:solidFill>
              </a:rPr>
              <a:t>Q’s sleeping</a:t>
            </a:r>
          </a:p>
          <a:p>
            <a:endParaRPr lang="en-US" dirty="0" smtClean="0">
              <a:solidFill>
                <a:schemeClr val="accent3">
                  <a:lumMod val="50000"/>
                </a:schemeClr>
              </a:solidFill>
            </a:endParaRPr>
          </a:p>
          <a:p>
            <a:endParaRPr lang="en-US" dirty="0" smtClean="0">
              <a:solidFill>
                <a:schemeClr val="accent3">
                  <a:lumMod val="50000"/>
                </a:schemeClr>
              </a:solidFill>
            </a:endParaRPr>
          </a:p>
          <a:p>
            <a:endParaRPr lang="en-US" dirty="0" smtClean="0">
              <a:solidFill>
                <a:schemeClr val="accent3">
                  <a:lumMod val="50000"/>
                </a:schemeClr>
              </a:solidFill>
            </a:endParaRPr>
          </a:p>
          <a:p>
            <a:pPr marL="0" lvl="8" indent="0">
              <a:lnSpc>
                <a:spcPct val="125000"/>
              </a:lnSpc>
              <a:spcBef>
                <a:spcPts val="600"/>
              </a:spcBef>
              <a:spcAft>
                <a:spcPts val="1000"/>
              </a:spcAft>
              <a:buClr>
                <a:schemeClr val="accent2"/>
              </a:buClr>
              <a:buNone/>
            </a:pPr>
            <a:endParaRPr lang="en-US" dirty="0" smtClean="0">
              <a:hlinkClick r:id="rId3" action="ppaction://hlinksldjump"/>
            </a:endParaRPr>
          </a:p>
          <a:p>
            <a:pPr marL="0" lvl="8" indent="0">
              <a:lnSpc>
                <a:spcPct val="125000"/>
              </a:lnSpc>
              <a:spcBef>
                <a:spcPts val="600"/>
              </a:spcBef>
              <a:spcAft>
                <a:spcPts val="1000"/>
              </a:spcAft>
              <a:buClr>
                <a:schemeClr val="accent2"/>
              </a:buClr>
              <a:buNone/>
            </a:pPr>
            <a:endParaRPr lang="en-US" dirty="0" smtClean="0">
              <a:hlinkClick r:id="rId3" action="ppaction://hlinksldjump"/>
            </a:endParaRPr>
          </a:p>
          <a:p>
            <a:pPr marL="0" lvl="8" indent="0">
              <a:lnSpc>
                <a:spcPct val="125000"/>
              </a:lnSpc>
              <a:spcBef>
                <a:spcPts val="600"/>
              </a:spcBef>
              <a:spcAft>
                <a:spcPts val="1000"/>
              </a:spcAft>
              <a:buClr>
                <a:schemeClr val="accent2"/>
              </a:buClr>
              <a:buNone/>
            </a:pPr>
            <a:endParaRPr lang="en-US" dirty="0" smtClean="0">
              <a:hlinkClick r:id="rId3" action="ppaction://hlinksldjump"/>
            </a:endParaRPr>
          </a:p>
          <a:p>
            <a:pPr marL="0" lvl="8" indent="0">
              <a:lnSpc>
                <a:spcPct val="125000"/>
              </a:lnSpc>
              <a:spcBef>
                <a:spcPts val="600"/>
              </a:spcBef>
              <a:spcAft>
                <a:spcPts val="1000"/>
              </a:spcAft>
              <a:buClr>
                <a:schemeClr val="accent2"/>
              </a:buClr>
              <a:buNone/>
            </a:pPr>
            <a:r>
              <a:rPr lang="en-US" dirty="0" smtClean="0">
                <a:hlinkClick r:id="rId3" action="ppaction://hlinksldjump"/>
              </a:rPr>
              <a:t>Home</a:t>
            </a:r>
            <a:endParaRPr lang="en-US" dirty="0" smtClean="0"/>
          </a:p>
          <a:p>
            <a:r>
              <a:rPr lang="en-US" dirty="0" smtClean="0">
                <a:solidFill>
                  <a:schemeClr val="accent3">
                    <a:lumMod val="50000"/>
                  </a:schemeClr>
                </a:solidFill>
              </a:rPr>
              <a:t>	</a:t>
            </a:r>
            <a:endParaRPr lang="en-US" dirty="0">
              <a:solidFill>
                <a:schemeClr val="accent3">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Resolution – the final outcome of the story</a:t>
            </a:r>
            <a:endParaRPr lang="en-US" dirty="0"/>
          </a:p>
        </p:txBody>
      </p:sp>
      <p:sp>
        <p:nvSpPr>
          <p:cNvPr id="2" name="Title 1"/>
          <p:cNvSpPr>
            <a:spLocks noGrp="1"/>
          </p:cNvSpPr>
          <p:nvPr>
            <p:ph type="title"/>
          </p:nvPr>
        </p:nvSpPr>
        <p:spPr/>
        <p:txBody>
          <a:bodyPr>
            <a:noAutofit/>
          </a:bodyPr>
          <a:lstStyle/>
          <a:p>
            <a:r>
              <a:rPr lang="en-US" sz="8000" dirty="0" smtClean="0"/>
              <a:t>R’s</a:t>
            </a:r>
            <a:endParaRPr lang="en-US" sz="8000" dirty="0"/>
          </a:p>
        </p:txBody>
      </p:sp>
      <p:sp>
        <p:nvSpPr>
          <p:cNvPr id="4" name="Content Placeholder 3"/>
          <p:cNvSpPr>
            <a:spLocks noGrp="1"/>
          </p:cNvSpPr>
          <p:nvPr>
            <p:ph sz="half" idx="4294967295"/>
          </p:nvPr>
        </p:nvSpPr>
        <p:spPr>
          <a:xfrm>
            <a:off x="5084763" y="1524000"/>
            <a:ext cx="4059237" cy="4572000"/>
          </a:xfrm>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Home</a:t>
            </a:r>
            <a:endParaRPr lang="en-US" dirty="0"/>
          </a:p>
        </p:txBody>
      </p:sp>
    </p:spTree>
  </p:cSld>
  <p:clrMapOvr>
    <a:masterClrMapping/>
  </p:clrMapOvr>
  <p:transition spd="med">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S’s</a:t>
            </a:r>
            <a:endParaRPr lang="en-US" sz="8000" dirty="0"/>
          </a:p>
        </p:txBody>
      </p:sp>
      <p:sp>
        <p:nvSpPr>
          <p:cNvPr id="3" name="Content Placeholder 2"/>
          <p:cNvSpPr>
            <a:spLocks noGrp="1"/>
          </p:cNvSpPr>
          <p:nvPr>
            <p:ph sz="half" idx="1"/>
          </p:nvPr>
        </p:nvSpPr>
        <p:spPr/>
        <p:txBody>
          <a:bodyPr/>
          <a:lstStyle/>
          <a:p>
            <a:r>
              <a:rPr lang="en-US" dirty="0" smtClean="0">
                <a:hlinkClick r:id="rId2" action="ppaction://hlinksldjump"/>
              </a:rPr>
              <a:t>Sarcasm</a:t>
            </a:r>
            <a:endParaRPr lang="en-US" dirty="0"/>
          </a:p>
        </p:txBody>
      </p:sp>
      <p:sp>
        <p:nvSpPr>
          <p:cNvPr id="4" name="Content Placeholder 3"/>
          <p:cNvSpPr>
            <a:spLocks noGrp="1"/>
          </p:cNvSpPr>
          <p:nvPr>
            <p:ph sz="half" idx="2"/>
          </p:nvPr>
        </p:nvSpPr>
        <p:spPr/>
        <p:txBody>
          <a:bodyPr/>
          <a:lstStyle/>
          <a:p>
            <a:r>
              <a:rPr lang="en-US" dirty="0" smtClean="0">
                <a:hlinkClick r:id="rId2" action="ppaction://hlinksldjump"/>
              </a:rPr>
              <a:t>Satire</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3" action="ppaction://hlinksldjump"/>
              </a:rPr>
              <a:t>Home</a:t>
            </a:r>
            <a:endParaRPr lang="en-US" dirty="0"/>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 comparison of two things made to explain something unfamiliar through its similarities to something familiar</a:t>
            </a:r>
          </a:p>
          <a:p>
            <a:pPr>
              <a:buNone/>
            </a:pPr>
            <a:r>
              <a:rPr lang="en-US" dirty="0" smtClean="0">
                <a:solidFill>
                  <a:schemeClr val="bg1"/>
                </a:solidFill>
              </a:rPr>
              <a:t>The transition between 6</a:t>
            </a:r>
            <a:r>
              <a:rPr lang="en-US" baseline="30000" dirty="0" smtClean="0">
                <a:solidFill>
                  <a:schemeClr val="bg1"/>
                </a:solidFill>
              </a:rPr>
              <a:t>th</a:t>
            </a:r>
            <a:r>
              <a:rPr lang="en-US" dirty="0" smtClean="0">
                <a:solidFill>
                  <a:schemeClr val="bg1"/>
                </a:solidFill>
              </a:rPr>
              <a:t> Grade and 7</a:t>
            </a:r>
            <a:r>
              <a:rPr lang="en-US" baseline="30000" dirty="0" smtClean="0">
                <a:solidFill>
                  <a:schemeClr val="bg1"/>
                </a:solidFill>
              </a:rPr>
              <a:t>th</a:t>
            </a:r>
            <a:r>
              <a:rPr lang="en-US" dirty="0" smtClean="0">
                <a:solidFill>
                  <a:schemeClr val="bg1"/>
                </a:solidFill>
              </a:rPr>
              <a:t> Grade is like a rollercoaster ride</a:t>
            </a:r>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A’s</a:t>
            </a:r>
            <a:endParaRPr lang="en-US" dirty="0"/>
          </a:p>
        </p:txBody>
      </p:sp>
      <p:sp>
        <p:nvSpPr>
          <p:cNvPr id="3" name="Title 2"/>
          <p:cNvSpPr>
            <a:spLocks noGrp="1"/>
          </p:cNvSpPr>
          <p:nvPr>
            <p:ph type="title"/>
          </p:nvPr>
        </p:nvSpPr>
        <p:spPr/>
        <p:txBody>
          <a:bodyPr>
            <a:normAutofit/>
          </a:bodyPr>
          <a:lstStyle/>
          <a:p>
            <a:r>
              <a:rPr lang="en-US" sz="5400" dirty="0" smtClean="0"/>
              <a:t>ANALOGY</a:t>
            </a:r>
            <a:endParaRPr lang="en-US" sz="5400" dirty="0"/>
          </a:p>
        </p:txBody>
      </p:sp>
    </p:spTree>
  </p:cSld>
  <p:clrMapOvr>
    <a:masterClrMapping/>
  </p:clrMapOvr>
  <p:transition spd="med">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A form of sneering criticism in which disapproval is often expressed as ironic praise</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S’s</a:t>
            </a:r>
            <a:endParaRPr lang="en-US" dirty="0" smtClean="0"/>
          </a:p>
          <a:p>
            <a:pPr lvl="8"/>
            <a:endParaRPr lang="en-US" dirty="0"/>
          </a:p>
        </p:txBody>
      </p:sp>
      <p:sp>
        <p:nvSpPr>
          <p:cNvPr id="2" name="Title 1"/>
          <p:cNvSpPr>
            <a:spLocks noGrp="1"/>
          </p:cNvSpPr>
          <p:nvPr>
            <p:ph type="title"/>
          </p:nvPr>
        </p:nvSpPr>
        <p:spPr/>
        <p:txBody>
          <a:bodyPr>
            <a:normAutofit/>
          </a:bodyPr>
          <a:lstStyle/>
          <a:p>
            <a:r>
              <a:rPr lang="en-US" sz="5400" dirty="0" smtClean="0"/>
              <a:t>SARCASM</a:t>
            </a:r>
            <a:endParaRPr lang="en-US" sz="5400" dirty="0"/>
          </a:p>
        </p:txBody>
      </p:sp>
      <p:pic>
        <p:nvPicPr>
          <p:cNvPr id="4" name="Picture 3" descr="mban1510l.jpg"/>
          <p:cNvPicPr>
            <a:picLocks noChangeAspect="1"/>
          </p:cNvPicPr>
          <p:nvPr/>
        </p:nvPicPr>
        <p:blipFill>
          <a:blip r:embed="rId3" cstate="print"/>
          <a:stretch>
            <a:fillRect/>
          </a:stretch>
        </p:blipFill>
        <p:spPr>
          <a:xfrm>
            <a:off x="5334000" y="2362200"/>
            <a:ext cx="2977896" cy="3364854"/>
          </a:xfrm>
          <a:prstGeom prst="rect">
            <a:avLst/>
          </a:prstGeom>
        </p:spPr>
      </p:pic>
    </p:spTree>
  </p:cSld>
  <p:clrMapOvr>
    <a:masterClrMapping/>
  </p:clrMapOvr>
  <p:transition spd="med">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dirty="0" smtClean="0"/>
              <a:t>Ideas, customs, behaviors or institutions are ridicules for the purpose of improving society and may be witty, mildly abrasive or bitterly critical and often uses exaggeration to force readers to see something in a more critical light</a:t>
            </a:r>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S’s</a:t>
            </a:r>
            <a:endParaRPr lang="en-US" dirty="0" smtClean="0"/>
          </a:p>
          <a:p>
            <a:pPr lvl="8"/>
            <a:endParaRPr lang="en-US" dirty="0" smtClean="0"/>
          </a:p>
          <a:p>
            <a:pPr lvl="8">
              <a:buNone/>
            </a:pPr>
            <a:endParaRPr lang="en-US" dirty="0" smtClean="0"/>
          </a:p>
        </p:txBody>
      </p:sp>
      <p:sp>
        <p:nvSpPr>
          <p:cNvPr id="2" name="Title 1"/>
          <p:cNvSpPr>
            <a:spLocks noGrp="1"/>
          </p:cNvSpPr>
          <p:nvPr>
            <p:ph type="title"/>
          </p:nvPr>
        </p:nvSpPr>
        <p:spPr/>
        <p:txBody>
          <a:bodyPr>
            <a:normAutofit/>
          </a:bodyPr>
          <a:lstStyle/>
          <a:p>
            <a:r>
              <a:rPr lang="en-US" sz="5400" dirty="0" smtClean="0"/>
              <a:t>SATIRE</a:t>
            </a:r>
            <a:endParaRPr lang="en-US" sz="5400" dirty="0"/>
          </a:p>
        </p:txBody>
      </p:sp>
    </p:spTree>
  </p:cSld>
  <p:clrMapOvr>
    <a:masterClrMapping/>
  </p:clrMapOvr>
  <p:transition spd="med">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Tone – the attitude of the writer toward his audience/ literary work </a:t>
            </a:r>
            <a:endParaRPr lang="en-US" dirty="0"/>
          </a:p>
        </p:txBody>
      </p:sp>
      <p:sp>
        <p:nvSpPr>
          <p:cNvPr id="2" name="Title 1"/>
          <p:cNvSpPr>
            <a:spLocks noGrp="1"/>
          </p:cNvSpPr>
          <p:nvPr>
            <p:ph type="title"/>
          </p:nvPr>
        </p:nvSpPr>
        <p:spPr/>
        <p:txBody>
          <a:bodyPr>
            <a:noAutofit/>
          </a:bodyPr>
          <a:lstStyle/>
          <a:p>
            <a:r>
              <a:rPr lang="en-US" sz="8000" dirty="0" smtClean="0"/>
              <a:t>T’s</a:t>
            </a:r>
            <a:endParaRPr lang="en-US" sz="8000" dirty="0"/>
          </a:p>
        </p:txBody>
      </p:sp>
      <p:sp>
        <p:nvSpPr>
          <p:cNvPr id="4" name="Content Placeholder 3"/>
          <p:cNvSpPr>
            <a:spLocks noGrp="1"/>
          </p:cNvSpPr>
          <p:nvPr>
            <p:ph sz="half" idx="4294967295"/>
          </p:nvPr>
        </p:nvSpPr>
        <p:spPr>
          <a:xfrm>
            <a:off x="5084763" y="1524000"/>
            <a:ext cx="4059237" cy="4572000"/>
          </a:xfrm>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Home</a:t>
            </a:r>
            <a:endParaRPr lang="en-US" dirty="0"/>
          </a:p>
        </p:txBody>
      </p:sp>
    </p:spTree>
  </p:cSld>
  <p:clrMapOvr>
    <a:masterClrMapping/>
  </p:clrMapOvr>
  <p:transition spd="med">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U’s</a:t>
            </a:r>
            <a:endParaRPr lang="en-US" sz="8000" dirty="0"/>
          </a:p>
        </p:txBody>
      </p:sp>
      <p:pic>
        <p:nvPicPr>
          <p:cNvPr id="6" name="Picture Placeholder 5" descr="376714022_13befa6788.jpg"/>
          <p:cNvPicPr>
            <a:picLocks noGrp="1" noChangeAspect="1"/>
          </p:cNvPicPr>
          <p:nvPr>
            <p:ph type="pic" idx="1"/>
          </p:nvPr>
        </p:nvPicPr>
        <p:blipFill>
          <a:blip r:embed="rId2" cstate="print"/>
          <a:srcRect t="3797" b="3797"/>
          <a:stretch>
            <a:fillRect/>
          </a:stretch>
        </p:blipFill>
        <p:spPr/>
      </p:pic>
      <p:sp>
        <p:nvSpPr>
          <p:cNvPr id="4" name="Content Placeholder 3"/>
          <p:cNvSpPr>
            <a:spLocks noGrp="1"/>
          </p:cNvSpPr>
          <p:nvPr>
            <p:ph type="body" sz="half" idx="2"/>
          </p:nvPr>
        </p:nvSpPr>
        <p:spPr/>
        <p:txBody>
          <a:bodyPr>
            <a:normAutofit lnSpcReduction="10000"/>
          </a:bodyPr>
          <a:lstStyle/>
          <a:p>
            <a:r>
              <a:rPr lang="en-US" dirty="0" smtClean="0">
                <a:solidFill>
                  <a:schemeClr val="accent4">
                    <a:lumMod val="75000"/>
                  </a:schemeClr>
                </a:solidFill>
              </a:rPr>
              <a:t>See U tomorrow</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marL="0" lvl="8" indent="0">
              <a:lnSpc>
                <a:spcPct val="125000"/>
              </a:lnSpc>
              <a:spcBef>
                <a:spcPts val="600"/>
              </a:spcBef>
              <a:spcAft>
                <a:spcPts val="1000"/>
              </a:spcAft>
              <a:buClr>
                <a:schemeClr val="accent2"/>
              </a:buClr>
              <a:buNone/>
            </a:pPr>
            <a:r>
              <a:rPr lang="en-US" dirty="0" smtClean="0"/>
              <a:t>	</a:t>
            </a:r>
            <a:r>
              <a:rPr lang="en-US" dirty="0" smtClean="0">
                <a:hlinkClick r:id="rId3" action="ppaction://hlinksldjump"/>
              </a:rPr>
              <a:t>Home</a:t>
            </a:r>
            <a:endParaRPr lang="en-US" dirty="0" smtClean="0"/>
          </a:p>
          <a:p>
            <a:endParaRPr lang="en-US" dirty="0" smtClean="0"/>
          </a:p>
        </p:txBody>
      </p:sp>
    </p:spTree>
  </p:cSld>
  <p:clrMapOvr>
    <a:masterClrMapping/>
  </p:clrMapOvr>
  <p:transition spd="med">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8000" dirty="0" smtClean="0"/>
              <a:t>V’s</a:t>
            </a:r>
            <a:endParaRPr lang="en-US" sz="8000" dirty="0"/>
          </a:p>
        </p:txBody>
      </p:sp>
      <p:pic>
        <p:nvPicPr>
          <p:cNvPr id="7" name="Picture Placeholder 6" descr="images 2.jpg"/>
          <p:cNvPicPr>
            <a:picLocks noGrp="1" noChangeAspect="1"/>
          </p:cNvPicPr>
          <p:nvPr>
            <p:ph type="pic" idx="1"/>
          </p:nvPr>
        </p:nvPicPr>
        <p:blipFill>
          <a:blip r:embed="rId2" cstate="print"/>
          <a:srcRect t="3797" b="3797"/>
          <a:stretch>
            <a:fillRect/>
          </a:stretch>
        </p:blipFill>
        <p:spPr>
          <a:xfrm>
            <a:off x="457200" y="457200"/>
            <a:ext cx="6019800" cy="5562600"/>
          </a:xfrm>
        </p:spPr>
      </p:pic>
      <p:sp>
        <p:nvSpPr>
          <p:cNvPr id="6" name="Text Placeholder 5"/>
          <p:cNvSpPr>
            <a:spLocks noGrp="1"/>
          </p:cNvSpPr>
          <p:nvPr>
            <p:ph type="body" sz="half" idx="2"/>
          </p:nvPr>
        </p:nvSpPr>
        <p:spPr/>
        <p:txBody>
          <a:bodyPr>
            <a:normAutofit fontScale="92500"/>
          </a:bodyPr>
          <a:lstStyle/>
          <a:p>
            <a:r>
              <a:rPr lang="en-US" dirty="0" smtClean="0">
                <a:solidFill>
                  <a:schemeClr val="accent5">
                    <a:lumMod val="50000"/>
                  </a:schemeClr>
                </a:solidFill>
              </a:rPr>
              <a:t>Vikings here we roar!!!</a:t>
            </a:r>
          </a:p>
          <a:p>
            <a:endParaRPr lang="en-US" dirty="0" smtClean="0">
              <a:solidFill>
                <a:schemeClr val="accent5">
                  <a:lumMod val="50000"/>
                </a:schemeClr>
              </a:solidFill>
            </a:endParaRPr>
          </a:p>
          <a:p>
            <a:r>
              <a:rPr lang="en-US" dirty="0" smtClean="0">
                <a:solidFill>
                  <a:schemeClr val="accent5">
                    <a:lumMod val="50000"/>
                  </a:schemeClr>
                </a:solidFill>
              </a:rPr>
              <a:t>Not really just kidding!</a:t>
            </a:r>
          </a:p>
          <a:p>
            <a:endParaRPr lang="en-US" dirty="0" smtClean="0">
              <a:solidFill>
                <a:schemeClr val="accent5">
                  <a:lumMod val="50000"/>
                </a:schemeClr>
              </a:solidFill>
            </a:endParaRPr>
          </a:p>
          <a:p>
            <a:endParaRPr lang="en-US" dirty="0" smtClean="0">
              <a:solidFill>
                <a:schemeClr val="accent5">
                  <a:lumMod val="50000"/>
                </a:schemeClr>
              </a:solidFill>
            </a:endParaRPr>
          </a:p>
          <a:p>
            <a:endParaRPr lang="en-US" dirty="0" smtClean="0">
              <a:solidFill>
                <a:schemeClr val="accent5">
                  <a:lumMod val="50000"/>
                </a:schemeClr>
              </a:solidFill>
            </a:endParaRPr>
          </a:p>
          <a:p>
            <a:endParaRPr lang="en-US" dirty="0" smtClean="0">
              <a:solidFill>
                <a:schemeClr val="accent5">
                  <a:lumMod val="50000"/>
                </a:schemeClr>
              </a:solidFill>
            </a:endParaRPr>
          </a:p>
          <a:p>
            <a:pPr marL="0" lvl="8" indent="0">
              <a:lnSpc>
                <a:spcPct val="125000"/>
              </a:lnSpc>
              <a:spcBef>
                <a:spcPts val="600"/>
              </a:spcBef>
              <a:spcAft>
                <a:spcPts val="1000"/>
              </a:spcAft>
              <a:buClr>
                <a:schemeClr val="accent2"/>
              </a:buClr>
              <a:buNone/>
            </a:pPr>
            <a:r>
              <a:rPr lang="en-US" dirty="0" smtClean="0">
                <a:solidFill>
                  <a:schemeClr val="accent5">
                    <a:lumMod val="50000"/>
                  </a:schemeClr>
                </a:solidFill>
              </a:rPr>
              <a:t>	</a:t>
            </a:r>
            <a:r>
              <a:rPr lang="en-US" dirty="0" smtClean="0">
                <a:hlinkClick r:id="rId3" action="ppaction://hlinksldjump"/>
              </a:rPr>
              <a:t>Home</a:t>
            </a:r>
            <a:endParaRPr lang="en-US" dirty="0" smtClean="0"/>
          </a:p>
          <a:p>
            <a:endParaRPr lang="en-US" dirty="0">
              <a:solidFill>
                <a:schemeClr val="accent5">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W’s</a:t>
            </a:r>
            <a:endParaRPr lang="en-US" sz="8000" dirty="0"/>
          </a:p>
        </p:txBody>
      </p:sp>
      <p:pic>
        <p:nvPicPr>
          <p:cNvPr id="7" name="Picture Placeholder 6" descr="images 3.jpg"/>
          <p:cNvPicPr>
            <a:picLocks noGrp="1" noChangeAspect="1"/>
          </p:cNvPicPr>
          <p:nvPr>
            <p:ph type="pic" idx="1"/>
          </p:nvPr>
        </p:nvPicPr>
        <p:blipFill>
          <a:blip r:embed="rId2" cstate="print"/>
          <a:srcRect t="3797" b="3797"/>
          <a:stretch>
            <a:fillRect/>
          </a:stretch>
        </p:blipFill>
        <p:spPr/>
      </p:pic>
      <p:sp>
        <p:nvSpPr>
          <p:cNvPr id="6" name="Text Placeholder 5"/>
          <p:cNvSpPr>
            <a:spLocks noGrp="1"/>
          </p:cNvSpPr>
          <p:nvPr>
            <p:ph type="body" sz="half" idx="2"/>
          </p:nvPr>
        </p:nvSpPr>
        <p:spPr/>
        <p:txBody>
          <a:bodyPr>
            <a:normAutofit fontScale="92500" lnSpcReduction="10000"/>
          </a:bodyPr>
          <a:lstStyle/>
          <a:p>
            <a:r>
              <a:rPr lang="en-US" dirty="0" smtClean="0"/>
              <a:t>With the 4 beside you…you  will always  have a double you.</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marL="0" lvl="8" indent="0">
              <a:lnSpc>
                <a:spcPct val="125000"/>
              </a:lnSpc>
              <a:spcBef>
                <a:spcPts val="600"/>
              </a:spcBef>
              <a:spcAft>
                <a:spcPts val="1000"/>
              </a:spcAft>
              <a:buClr>
                <a:schemeClr val="accent2"/>
              </a:buClr>
              <a:buNone/>
            </a:pPr>
            <a:r>
              <a:rPr lang="en-US" dirty="0" smtClean="0"/>
              <a:t>	</a:t>
            </a:r>
            <a:r>
              <a:rPr lang="en-US" dirty="0" smtClean="0">
                <a:hlinkClick r:id="rId3" action="ppaction://hlinksldjump"/>
              </a:rPr>
              <a:t>Home</a:t>
            </a:r>
            <a:endParaRPr lang="en-US" dirty="0" smtClean="0"/>
          </a:p>
          <a:p>
            <a:endParaRPr lang="en-US" dirty="0"/>
          </a:p>
        </p:txBody>
      </p:sp>
    </p:spTree>
  </p:cSld>
  <p:clrMapOvr>
    <a:masterClrMapping/>
  </p:clrMapOvr>
  <p:transition spd="med">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X’S</a:t>
            </a:r>
            <a:endParaRPr lang="en-US" sz="8000" dirty="0"/>
          </a:p>
        </p:txBody>
      </p:sp>
      <p:pic>
        <p:nvPicPr>
          <p:cNvPr id="7" name="Picture Placeholder 6" descr=";lsdkjaf.jpg"/>
          <p:cNvPicPr>
            <a:picLocks noGrp="1" noChangeAspect="1"/>
          </p:cNvPicPr>
          <p:nvPr>
            <p:ph type="pic" idx="1"/>
          </p:nvPr>
        </p:nvPicPr>
        <p:blipFill>
          <a:blip r:embed="rId2" cstate="print"/>
          <a:srcRect t="3797" b="3797"/>
          <a:stretch>
            <a:fillRect/>
          </a:stretch>
        </p:blipFill>
        <p:spPr/>
      </p:pic>
      <p:sp>
        <p:nvSpPr>
          <p:cNvPr id="6" name="Text Placeholder 5"/>
          <p:cNvSpPr>
            <a:spLocks noGrp="1"/>
          </p:cNvSpPr>
          <p:nvPr>
            <p:ph type="body" sz="half" idx="2"/>
          </p:nvPr>
        </p:nvSpPr>
        <p:spPr/>
        <p:txBody>
          <a:bodyPr>
            <a:normAutofit fontScale="92500" lnSpcReduction="10000"/>
          </a:bodyPr>
          <a:lstStyle/>
          <a:p>
            <a:r>
              <a:rPr lang="en-US" dirty="0" smtClean="0">
                <a:solidFill>
                  <a:schemeClr val="accent3">
                    <a:lumMod val="60000"/>
                    <a:lumOff val="40000"/>
                  </a:schemeClr>
                </a:solidFill>
              </a:rPr>
              <a:t>X’s are cool…especially with colorful xylophones!</a:t>
            </a:r>
          </a:p>
          <a:p>
            <a:endParaRPr lang="en-US" dirty="0" smtClean="0">
              <a:solidFill>
                <a:schemeClr val="accent3">
                  <a:lumMod val="60000"/>
                  <a:lumOff val="40000"/>
                </a:schemeClr>
              </a:solidFill>
            </a:endParaRPr>
          </a:p>
          <a:p>
            <a:endParaRPr lang="en-US" dirty="0" smtClean="0">
              <a:solidFill>
                <a:schemeClr val="accent3">
                  <a:lumMod val="60000"/>
                  <a:lumOff val="40000"/>
                </a:schemeClr>
              </a:solidFill>
            </a:endParaRPr>
          </a:p>
          <a:p>
            <a:endParaRPr lang="en-US" dirty="0" smtClean="0">
              <a:solidFill>
                <a:schemeClr val="accent3">
                  <a:lumMod val="60000"/>
                  <a:lumOff val="40000"/>
                </a:schemeClr>
              </a:solidFill>
            </a:endParaRPr>
          </a:p>
          <a:p>
            <a:endParaRPr lang="en-US" dirty="0" smtClean="0">
              <a:solidFill>
                <a:schemeClr val="accent3">
                  <a:lumMod val="60000"/>
                  <a:lumOff val="40000"/>
                </a:schemeClr>
              </a:solidFill>
            </a:endParaRPr>
          </a:p>
          <a:p>
            <a:endParaRPr lang="en-US" dirty="0" smtClean="0">
              <a:solidFill>
                <a:schemeClr val="accent3">
                  <a:lumMod val="60000"/>
                  <a:lumOff val="40000"/>
                </a:schemeClr>
              </a:solidFill>
            </a:endParaRPr>
          </a:p>
          <a:p>
            <a:endParaRPr lang="en-US" dirty="0" smtClean="0">
              <a:solidFill>
                <a:schemeClr val="accent3">
                  <a:lumMod val="60000"/>
                  <a:lumOff val="40000"/>
                </a:schemeClr>
              </a:solidFill>
            </a:endParaRPr>
          </a:p>
          <a:p>
            <a:pPr marL="0" lvl="8" indent="0">
              <a:lnSpc>
                <a:spcPct val="125000"/>
              </a:lnSpc>
              <a:spcBef>
                <a:spcPts val="600"/>
              </a:spcBef>
              <a:spcAft>
                <a:spcPts val="1000"/>
              </a:spcAft>
              <a:buClr>
                <a:schemeClr val="accent2"/>
              </a:buClr>
              <a:buNone/>
            </a:pPr>
            <a:r>
              <a:rPr lang="en-US" dirty="0" smtClean="0">
                <a:solidFill>
                  <a:schemeClr val="accent3">
                    <a:lumMod val="60000"/>
                    <a:lumOff val="40000"/>
                  </a:schemeClr>
                </a:solidFill>
              </a:rPr>
              <a:t>	</a:t>
            </a:r>
            <a:r>
              <a:rPr lang="en-US" dirty="0" smtClean="0">
                <a:hlinkClick r:id="rId3" action="ppaction://hlinksldjump"/>
              </a:rPr>
              <a:t>Home</a:t>
            </a:r>
            <a:endParaRPr lang="en-US" dirty="0" smtClean="0"/>
          </a:p>
          <a:p>
            <a:endParaRPr lang="en-US" dirty="0">
              <a:solidFill>
                <a:schemeClr val="accent3">
                  <a:lumMod val="60000"/>
                  <a:lumOff val="40000"/>
                </a:schemeClr>
              </a:solidFill>
            </a:endParaRPr>
          </a:p>
        </p:txBody>
      </p:sp>
    </p:spTree>
  </p:cSld>
  <p:clrMapOvr>
    <a:masterClrMapping/>
  </p:clrMapOvr>
  <p:transition spd="med">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Y’s</a:t>
            </a:r>
            <a:endParaRPr lang="en-US" sz="8000" dirty="0"/>
          </a:p>
        </p:txBody>
      </p:sp>
      <p:pic>
        <p:nvPicPr>
          <p:cNvPr id="7" name="Picture Placeholder 6" descr="yarn.jpg"/>
          <p:cNvPicPr>
            <a:picLocks noGrp="1" noChangeAspect="1"/>
          </p:cNvPicPr>
          <p:nvPr>
            <p:ph type="pic" idx="1"/>
          </p:nvPr>
        </p:nvPicPr>
        <p:blipFill>
          <a:blip r:embed="rId2" cstate="print"/>
          <a:srcRect l="3080" r="3080"/>
          <a:stretch>
            <a:fillRect/>
          </a:stretch>
        </p:blipFill>
        <p:spPr/>
      </p:pic>
      <p:sp>
        <p:nvSpPr>
          <p:cNvPr id="6" name="Text Placeholder 5"/>
          <p:cNvSpPr>
            <a:spLocks noGrp="1"/>
          </p:cNvSpPr>
          <p:nvPr>
            <p:ph type="body" sz="half" idx="2"/>
          </p:nvPr>
        </p:nvSpPr>
        <p:spPr/>
        <p:txBody>
          <a:bodyPr/>
          <a:lstStyle/>
          <a:p>
            <a:r>
              <a:rPr lang="en-US" dirty="0" smtClean="0">
                <a:solidFill>
                  <a:srgbClr val="FF0000"/>
                </a:solidFill>
              </a:rPr>
              <a:t>Don’t you just want to play with it.</a:t>
            </a: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pPr marL="0" lvl="8" indent="0">
              <a:lnSpc>
                <a:spcPct val="125000"/>
              </a:lnSpc>
              <a:spcBef>
                <a:spcPts val="600"/>
              </a:spcBef>
              <a:spcAft>
                <a:spcPts val="1000"/>
              </a:spcAft>
              <a:buClr>
                <a:schemeClr val="accent2"/>
              </a:buClr>
              <a:buNone/>
            </a:pPr>
            <a:r>
              <a:rPr lang="en-US" dirty="0" smtClean="0">
                <a:solidFill>
                  <a:srgbClr val="FF0000"/>
                </a:solidFill>
              </a:rPr>
              <a:t>	</a:t>
            </a:r>
            <a:r>
              <a:rPr lang="en-US" dirty="0" smtClean="0">
                <a:hlinkClick r:id="rId3" action="ppaction://hlinksldjump"/>
              </a:rPr>
              <a:t>Home</a:t>
            </a:r>
            <a:endParaRPr lang="en-US" dirty="0" smtClean="0"/>
          </a:p>
          <a:p>
            <a:endParaRPr lang="en-US" dirty="0">
              <a:solidFill>
                <a:srgbClr val="FF0000"/>
              </a:solidFill>
            </a:endParaRPr>
          </a:p>
        </p:txBody>
      </p:sp>
    </p:spTree>
  </p:cSld>
  <p:clrMapOvr>
    <a:masterClrMapping/>
  </p:clrMapOvr>
  <p:transition spd="med">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Z’s</a:t>
            </a:r>
            <a:endParaRPr lang="en-US" sz="8000" dirty="0"/>
          </a:p>
        </p:txBody>
      </p:sp>
      <p:pic>
        <p:nvPicPr>
          <p:cNvPr id="7" name="Picture Placeholder 6" descr="imagesjl.jpg"/>
          <p:cNvPicPr>
            <a:picLocks noGrp="1" noChangeAspect="1"/>
          </p:cNvPicPr>
          <p:nvPr>
            <p:ph type="pic" idx="1"/>
          </p:nvPr>
        </p:nvPicPr>
        <p:blipFill>
          <a:blip r:embed="rId2" cstate="print"/>
          <a:srcRect t="3797" b="3797"/>
          <a:stretch>
            <a:fillRect/>
          </a:stretch>
        </p:blipFill>
        <p:spPr/>
      </p:pic>
      <p:sp>
        <p:nvSpPr>
          <p:cNvPr id="6" name="Text Placeholder 5"/>
          <p:cNvSpPr>
            <a:spLocks noGrp="1"/>
          </p:cNvSpPr>
          <p:nvPr>
            <p:ph type="body" sz="half" idx="2"/>
          </p:nvPr>
        </p:nvSpPr>
        <p:spPr/>
        <p:txBody>
          <a:bodyPr/>
          <a:lstStyle/>
          <a:p>
            <a:r>
              <a:rPr lang="en-US" dirty="0" smtClean="0">
                <a:solidFill>
                  <a:schemeClr val="accent6">
                    <a:lumMod val="50000"/>
                  </a:schemeClr>
                </a:solidFill>
              </a:rPr>
              <a:t>Time to catch some ZZZZ’s   </a:t>
            </a:r>
          </a:p>
          <a:p>
            <a:endParaRPr lang="en-US" dirty="0" smtClean="0">
              <a:solidFill>
                <a:schemeClr val="accent6">
                  <a:lumMod val="50000"/>
                </a:schemeClr>
              </a:solidFill>
            </a:endParaRPr>
          </a:p>
          <a:p>
            <a:r>
              <a:rPr lang="en-US" dirty="0" smtClean="0">
                <a:solidFill>
                  <a:schemeClr val="accent6">
                    <a:lumMod val="50000"/>
                  </a:schemeClr>
                </a:solidFill>
              </a:rPr>
              <a:t>See </a:t>
            </a:r>
            <a:r>
              <a:rPr lang="en-US" dirty="0" err="1" smtClean="0">
                <a:solidFill>
                  <a:schemeClr val="accent6">
                    <a:lumMod val="50000"/>
                  </a:schemeClr>
                </a:solidFill>
              </a:rPr>
              <a:t>ya</a:t>
            </a:r>
            <a:r>
              <a:rPr lang="en-US" dirty="0" smtClean="0">
                <a:solidFill>
                  <a:schemeClr val="accent6">
                    <a:lumMod val="50000"/>
                  </a:schemeClr>
                </a:solidFill>
              </a:rPr>
              <a:t> later, alligator!</a:t>
            </a:r>
          </a:p>
          <a:p>
            <a:endParaRPr lang="en-US" dirty="0" smtClean="0">
              <a:solidFill>
                <a:schemeClr val="accent6">
                  <a:lumMod val="50000"/>
                </a:schemeClr>
              </a:solidFill>
            </a:endParaRPr>
          </a:p>
          <a:p>
            <a:endParaRPr lang="en-US" dirty="0" smtClean="0">
              <a:solidFill>
                <a:schemeClr val="accent6">
                  <a:lumMod val="50000"/>
                </a:schemeClr>
              </a:solidFill>
            </a:endParaRPr>
          </a:p>
          <a:p>
            <a:endParaRPr lang="en-US" dirty="0" smtClean="0">
              <a:solidFill>
                <a:schemeClr val="accent6">
                  <a:lumMod val="50000"/>
                </a:schemeClr>
              </a:solidFill>
            </a:endParaRPr>
          </a:p>
          <a:p>
            <a:endParaRPr lang="en-US" dirty="0" smtClean="0">
              <a:solidFill>
                <a:schemeClr val="accent6">
                  <a:lumMod val="50000"/>
                </a:schemeClr>
              </a:solidFill>
            </a:endParaRPr>
          </a:p>
          <a:p>
            <a:pPr marL="0" lvl="8" indent="0">
              <a:lnSpc>
                <a:spcPct val="125000"/>
              </a:lnSpc>
              <a:spcBef>
                <a:spcPts val="600"/>
              </a:spcBef>
              <a:spcAft>
                <a:spcPts val="1000"/>
              </a:spcAft>
              <a:buClr>
                <a:schemeClr val="accent2"/>
              </a:buClr>
              <a:buNone/>
            </a:pPr>
            <a:r>
              <a:rPr lang="en-US" dirty="0" smtClean="0">
                <a:solidFill>
                  <a:schemeClr val="accent6">
                    <a:lumMod val="50000"/>
                  </a:schemeClr>
                </a:solidFill>
              </a:rPr>
              <a:t>	</a:t>
            </a:r>
            <a:r>
              <a:rPr lang="en-US" dirty="0" smtClean="0">
                <a:hlinkClick r:id="rId3" action="ppaction://hlinksldjump"/>
              </a:rPr>
              <a:t>Home</a:t>
            </a:r>
            <a:endParaRPr lang="en-US" dirty="0" smtClean="0"/>
          </a:p>
          <a:p>
            <a:endParaRPr lang="en-US" dirty="0">
              <a:solidFill>
                <a:schemeClr val="accent6">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character who opposes the main character</a:t>
            </a:r>
          </a:p>
          <a:p>
            <a:endParaRPr lang="en-US" dirty="0" smtClean="0"/>
          </a:p>
          <a:p>
            <a:pPr>
              <a:buNone/>
            </a:pPr>
            <a:r>
              <a:rPr lang="en-US" dirty="0" smtClean="0">
                <a:solidFill>
                  <a:schemeClr val="bg1"/>
                </a:solidFill>
              </a:rPr>
              <a:t>In the series, Harry Potter, Malfoy opposes Harry when it comes to being a good wizard</a:t>
            </a:r>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2" action="ppaction://hlinksldjump"/>
              </a:rPr>
              <a:t>Return to the A’s</a:t>
            </a:r>
            <a:endParaRPr lang="en-US" dirty="0" smtClean="0"/>
          </a:p>
        </p:txBody>
      </p:sp>
      <p:sp>
        <p:nvSpPr>
          <p:cNvPr id="3" name="Title 2"/>
          <p:cNvSpPr>
            <a:spLocks noGrp="1"/>
          </p:cNvSpPr>
          <p:nvPr>
            <p:ph type="title"/>
          </p:nvPr>
        </p:nvSpPr>
        <p:spPr/>
        <p:txBody>
          <a:bodyPr>
            <a:normAutofit/>
          </a:bodyPr>
          <a:lstStyle/>
          <a:p>
            <a:r>
              <a:rPr lang="en-US" sz="5400" dirty="0" smtClean="0"/>
              <a:t>ANTAGONIST</a:t>
            </a:r>
            <a:endParaRPr lang="en-US" sz="5400" dirty="0"/>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A statement, question, or request addressed to an inanimate object or nonexistent or absent person</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dirty="0" smtClean="0"/>
          </a:p>
          <a:p>
            <a:pPr>
              <a:buNone/>
            </a:pPr>
            <a:r>
              <a:rPr lang="en-US" dirty="0" smtClean="0"/>
              <a:t>												</a:t>
            </a:r>
          </a:p>
          <a:p>
            <a:pPr lvl="8"/>
            <a:endParaRPr lang="en-US" dirty="0" smtClean="0"/>
          </a:p>
          <a:p>
            <a:pPr lvl="8"/>
            <a:r>
              <a:rPr lang="en-US" dirty="0" smtClean="0">
                <a:hlinkClick r:id="rId2" action="ppaction://hlinksldjump"/>
              </a:rPr>
              <a:t>Return to the A’s</a:t>
            </a:r>
            <a:endParaRPr lang="en-US" dirty="0"/>
          </a:p>
        </p:txBody>
      </p:sp>
      <p:sp>
        <p:nvSpPr>
          <p:cNvPr id="3" name="Title 2"/>
          <p:cNvSpPr>
            <a:spLocks noGrp="1"/>
          </p:cNvSpPr>
          <p:nvPr>
            <p:ph type="title"/>
          </p:nvPr>
        </p:nvSpPr>
        <p:spPr/>
        <p:txBody>
          <a:bodyPr>
            <a:normAutofit/>
          </a:bodyPr>
          <a:lstStyle/>
          <a:p>
            <a:r>
              <a:rPr lang="en-US" sz="5400" dirty="0" smtClean="0"/>
              <a:t>APOSTROPHE’S</a:t>
            </a:r>
            <a:endParaRPr lang="en-US" sz="5400" dirty="0"/>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B’s</a:t>
            </a:r>
            <a:endParaRPr lang="en-US" sz="8000" dirty="0"/>
          </a:p>
        </p:txBody>
      </p:sp>
      <p:pic>
        <p:nvPicPr>
          <p:cNvPr id="5" name="Content Placeholder 4" descr="6692-zm.jpg"/>
          <p:cNvPicPr>
            <a:picLocks noGrp="1" noChangeAspect="1"/>
          </p:cNvPicPr>
          <p:nvPr>
            <p:ph sz="half" idx="1"/>
          </p:nvPr>
        </p:nvPicPr>
        <p:blipFill>
          <a:blip r:embed="rId2" cstate="print"/>
          <a:stretch>
            <a:fillRect/>
          </a:stretch>
        </p:blipFill>
        <p:spPr>
          <a:xfrm>
            <a:off x="457200" y="1703129"/>
            <a:ext cx="4059238" cy="4213742"/>
          </a:xfrm>
        </p:spPr>
      </p:pic>
      <p:sp>
        <p:nvSpPr>
          <p:cNvPr id="4" name="Content Placeholder 3"/>
          <p:cNvSpPr>
            <a:spLocks noGrp="1"/>
          </p:cNvSpPr>
          <p:nvPr>
            <p:ph sz="half" idx="2"/>
          </p:nvPr>
        </p:nvSpPr>
        <p:spPr/>
        <p:txBody>
          <a:bodyPr>
            <a:normAutofit fontScale="92500" lnSpcReduction="10000"/>
          </a:bodyPr>
          <a:lstStyle/>
          <a:p>
            <a:endParaRPr lang="en-US" dirty="0" smtClean="0"/>
          </a:p>
          <a:p>
            <a:pPr>
              <a:buNone/>
            </a:pPr>
            <a:r>
              <a:rPr lang="en-US" dirty="0" smtClean="0"/>
              <a:t>ent out of shape because we don’t have any vocabulary for B?</a:t>
            </a:r>
          </a:p>
          <a:p>
            <a:pPr>
              <a:buNone/>
            </a:pPr>
            <a:r>
              <a:rPr lang="en-US" dirty="0" smtClean="0">
                <a:solidFill>
                  <a:srgbClr val="FF0000"/>
                </a:solidFill>
              </a:rPr>
              <a:t>Don’t worry we will </a:t>
            </a:r>
          </a:p>
          <a:p>
            <a:pPr>
              <a:buNone/>
            </a:pPr>
            <a:r>
              <a:rPr lang="en-US" dirty="0" smtClean="0">
                <a:solidFill>
                  <a:srgbClr val="FF0000"/>
                </a:solidFill>
              </a:rPr>
              <a:t>see you at C</a:t>
            </a:r>
          </a:p>
          <a:p>
            <a:endParaRPr lang="en-US" dirty="0" smtClean="0"/>
          </a:p>
          <a:p>
            <a:endParaRPr lang="en-US" dirty="0" smtClean="0"/>
          </a:p>
          <a:p>
            <a:endParaRPr lang="en-US" dirty="0" smtClean="0"/>
          </a:p>
          <a:p>
            <a:endParaRPr lang="en-US" dirty="0" smtClean="0"/>
          </a:p>
          <a:p>
            <a:endParaRPr lang="en-US" dirty="0" smtClean="0"/>
          </a:p>
          <a:p>
            <a:pPr lvl="8"/>
            <a:r>
              <a:rPr lang="en-US" dirty="0" smtClean="0">
                <a:hlinkClick r:id="rId3" action="ppaction://hlinksldjump"/>
              </a:rPr>
              <a:t>Home</a:t>
            </a:r>
            <a:endParaRPr lang="en-US" dirty="0" smtClean="0"/>
          </a:p>
        </p:txBody>
      </p:sp>
    </p:spTree>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374</TotalTime>
  <Words>1194</Words>
  <Application>Microsoft Office PowerPoint</Application>
  <PresentationFormat>On-screen Show (4:3)</PresentationFormat>
  <Paragraphs>764</Paragraphs>
  <Slides>68</Slides>
  <Notes>2</Notes>
  <HiddenSlides>0</HiddenSlides>
  <MMClips>1</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Paper</vt:lpstr>
      <vt:lpstr>Literary Language Terms</vt:lpstr>
      <vt:lpstr>Mr. Stehle’s List of Literary Terms</vt:lpstr>
      <vt:lpstr>A’s</vt:lpstr>
      <vt:lpstr>ALLITERATION</vt:lpstr>
      <vt:lpstr>ALLUSION</vt:lpstr>
      <vt:lpstr>ANALOGY</vt:lpstr>
      <vt:lpstr>ANTAGONIST</vt:lpstr>
      <vt:lpstr>APOSTROPHE’S</vt:lpstr>
      <vt:lpstr>B’s</vt:lpstr>
      <vt:lpstr>C’s</vt:lpstr>
      <vt:lpstr>CHARACTER</vt:lpstr>
      <vt:lpstr>CHARACTERIZATION</vt:lpstr>
      <vt:lpstr>CLICHÉ</vt:lpstr>
      <vt:lpstr>CLIMAX</vt:lpstr>
      <vt:lpstr>CONFLICT</vt:lpstr>
      <vt:lpstr>D’s</vt:lpstr>
      <vt:lpstr>DIALECT</vt:lpstr>
      <vt:lpstr>DIALOGUE</vt:lpstr>
      <vt:lpstr>E’s</vt:lpstr>
      <vt:lpstr>EUPHEMISM</vt:lpstr>
      <vt:lpstr>EXPOSITION</vt:lpstr>
      <vt:lpstr>F’s</vt:lpstr>
      <vt:lpstr>FABLE</vt:lpstr>
      <vt:lpstr>FLASHBACK</vt:lpstr>
      <vt:lpstr>FOIL</vt:lpstr>
      <vt:lpstr>FORESHADOWING</vt:lpstr>
      <vt:lpstr>G’s</vt:lpstr>
      <vt:lpstr>H’s</vt:lpstr>
      <vt:lpstr>I’s</vt:lpstr>
      <vt:lpstr>IDIOM</vt:lpstr>
      <vt:lpstr>IMAGERY</vt:lpstr>
      <vt:lpstr>IRONY</vt:lpstr>
      <vt:lpstr>DRAMATIC IRONY</vt:lpstr>
      <vt:lpstr>SITUATIONAL IRONY</vt:lpstr>
      <vt:lpstr>VERBAL IRONY</vt:lpstr>
      <vt:lpstr>J’s</vt:lpstr>
      <vt:lpstr>K’s</vt:lpstr>
      <vt:lpstr>L’s</vt:lpstr>
      <vt:lpstr>M’s</vt:lpstr>
      <vt:lpstr>METAPHOR</vt:lpstr>
      <vt:lpstr>MOOD</vt:lpstr>
      <vt:lpstr>N’s</vt:lpstr>
      <vt:lpstr>O’s</vt:lpstr>
      <vt:lpstr>ONOMATOPOEIA</vt:lpstr>
      <vt:lpstr>OXYMORON</vt:lpstr>
      <vt:lpstr>P’s</vt:lpstr>
      <vt:lpstr>PARODY</vt:lpstr>
      <vt:lpstr>PERSONIFICATION</vt:lpstr>
      <vt:lpstr>PLOT</vt:lpstr>
      <vt:lpstr>POINT OF VIEW</vt:lpstr>
      <vt:lpstr>FIRST PERSON</vt:lpstr>
      <vt:lpstr>THIRD PERSON OMNISCIENT</vt:lpstr>
      <vt:lpstr>THIRD PERSON LIMITED</vt:lpstr>
      <vt:lpstr>SECOND PERSON</vt:lpstr>
      <vt:lpstr>PROTAGONIST</vt:lpstr>
      <vt:lpstr>PUN</vt:lpstr>
      <vt:lpstr>Q’s</vt:lpstr>
      <vt:lpstr>R’s</vt:lpstr>
      <vt:lpstr>S’s</vt:lpstr>
      <vt:lpstr>SARCASM</vt:lpstr>
      <vt:lpstr>SATIRE</vt:lpstr>
      <vt:lpstr>T’s</vt:lpstr>
      <vt:lpstr>U’s</vt:lpstr>
      <vt:lpstr>V’s</vt:lpstr>
      <vt:lpstr>W’s</vt:lpstr>
      <vt:lpstr>X’S</vt:lpstr>
      <vt:lpstr>Y’s</vt:lpstr>
      <vt:lpstr>Z’s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Literary Language Terms</dc:title>
  <dc:creator>Student</dc:creator>
  <cp:lastModifiedBy>Jordan s</cp:lastModifiedBy>
  <cp:revision>39</cp:revision>
  <dcterms:created xsi:type="dcterms:W3CDTF">2010-05-19T12:45:15Z</dcterms:created>
  <dcterms:modified xsi:type="dcterms:W3CDTF">2010-05-24T01:49:25Z</dcterms:modified>
</cp:coreProperties>
</file>